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293" r:id="rId2"/>
    <p:sldId id="295" r:id="rId3"/>
    <p:sldId id="296" r:id="rId4"/>
    <p:sldId id="298" r:id="rId5"/>
    <p:sldId id="297" r:id="rId6"/>
    <p:sldId id="299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56" r:id="rId25"/>
    <p:sldId id="283" r:id="rId26"/>
    <p:sldId id="262" r:id="rId27"/>
    <p:sldId id="263" r:id="rId28"/>
    <p:sldId id="264" r:id="rId29"/>
    <p:sldId id="265" r:id="rId30"/>
    <p:sldId id="269" r:id="rId31"/>
    <p:sldId id="270" r:id="rId32"/>
    <p:sldId id="271" r:id="rId33"/>
    <p:sldId id="272" r:id="rId34"/>
    <p:sldId id="266" r:id="rId35"/>
    <p:sldId id="267" r:id="rId36"/>
    <p:sldId id="268" r:id="rId37"/>
    <p:sldId id="273" r:id="rId38"/>
    <p:sldId id="274" r:id="rId39"/>
    <p:sldId id="275" r:id="rId40"/>
    <p:sldId id="281" r:id="rId41"/>
    <p:sldId id="282" r:id="rId42"/>
    <p:sldId id="277" r:id="rId43"/>
    <p:sldId id="278" r:id="rId44"/>
    <p:sldId id="279" r:id="rId45"/>
    <p:sldId id="280" r:id="rId46"/>
    <p:sldId id="309" r:id="rId47"/>
    <p:sldId id="310" r:id="rId48"/>
    <p:sldId id="311" r:id="rId49"/>
    <p:sldId id="257" r:id="rId50"/>
    <p:sldId id="258" r:id="rId51"/>
    <p:sldId id="312" r:id="rId52"/>
    <p:sldId id="313" r:id="rId53"/>
    <p:sldId id="314" r:id="rId54"/>
    <p:sldId id="315" r:id="rId55"/>
    <p:sldId id="259" r:id="rId56"/>
    <p:sldId id="260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276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26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3"/>
    <p:restoredTop sz="92623"/>
  </p:normalViewPr>
  <p:slideViewPr>
    <p:cSldViewPr snapToGrid="0" snapToObjects="1">
      <p:cViewPr varScale="1">
        <p:scale>
          <a:sx n="55" d="100"/>
          <a:sy n="55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6A6BE-6528-2544-A391-C746062B76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1E73F-EFA8-8544-BE40-5E9E4FB11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72C4E5E-B57D-A744-8D4B-3477A27A23A0}" type="datetimeFigureOut">
              <a:rPr lang="en-US" altLang="en-US"/>
              <a:pPr>
                <a:defRPr/>
              </a:pPr>
              <a:t>10/25/18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3CF30-FC82-BE44-AA2B-759CD05039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3BF37-FC97-9347-8CA0-629412923B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2B5240B-3E61-C24E-8BA2-895E41DF16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B2FB6D-83EC-BD46-A091-38DF911D27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556B8-6221-D047-9DC6-41F0898B42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C3FD092-4DCE-D848-95F8-82793C38175C}" type="datetimeFigureOut">
              <a:rPr lang="en-US" altLang="en-US"/>
              <a:pPr>
                <a:defRPr/>
              </a:pPr>
              <a:t>10/25/18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155B39-B8DF-9D44-A9B7-79AD100BC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03C97E-4179-114F-A724-AE40205D4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4ADC-5E2A-D249-9478-A52FEE958C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2B15E-9E2E-1441-9433-058541CED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4A2727D-4337-5646-99C1-1C0E232698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40D6458B-47EA-BD43-B0E3-1764546A6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A269F2-6F68-174A-AC52-9D09196F9FC6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4863A93-8063-2A40-874B-8567A57E14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7B191159-DCB6-AF4C-89B0-41C1AC1CA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11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FBCD3AB8-7B03-F940-8CF6-AA56EDFC0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C92544-8529-9840-9594-EB84E625A811}" type="slidenum">
              <a:rPr lang="en-US" altLang="en-US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3B80E2E7-93F3-E54F-9D53-18A3A1F2CE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0" name="Text Box 2">
            <a:extLst>
              <a:ext uri="{FF2B5EF4-FFF2-40B4-BE49-F238E27FC236}">
                <a16:creationId xmlns:a16="http://schemas.microsoft.com/office/drawing/2014/main" id="{8CAD2167-0E19-2C40-848A-A2334B9B4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rPr>
              <a:t>The definition of a tree shown here is recursive.</a:t>
            </a:r>
          </a:p>
        </p:txBody>
      </p:sp>
    </p:spTree>
    <p:extLst>
      <p:ext uri="{BB962C8B-B14F-4D97-AF65-F5344CB8AC3E}">
        <p14:creationId xmlns:p14="http://schemas.microsoft.com/office/powerpoint/2010/main" val="423241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7F9083CB-DC30-D144-8076-677F868FC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98FF52-8C24-A942-A6A2-B38AD1BB17BE}" type="slidenum">
              <a:rPr lang="en-US" altLang="en-US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  <p:sp>
        <p:nvSpPr>
          <p:cNvPr id="12291" name="Text Box 1">
            <a:extLst>
              <a:ext uri="{FF2B5EF4-FFF2-40B4-BE49-F238E27FC236}">
                <a16:creationId xmlns:a16="http://schemas.microsoft.com/office/drawing/2014/main" id="{3EA4ACB1-3B3F-984F-8014-ADD0D27079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2" name="Text Box 2">
            <a:extLst>
              <a:ext uri="{FF2B5EF4-FFF2-40B4-BE49-F238E27FC236}">
                <a16:creationId xmlns:a16="http://schemas.microsoft.com/office/drawing/2014/main" id="{E53FC701-FAF2-614B-ACDE-390B6D1046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280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A1E4EE2A-80A4-F64D-9630-58831F509C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6CF947-61B1-8C4B-A640-0FBBC8B2784F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  <p:sp>
        <p:nvSpPr>
          <p:cNvPr id="14339" name="Text Box 1">
            <a:extLst>
              <a:ext uri="{FF2B5EF4-FFF2-40B4-BE49-F238E27FC236}">
                <a16:creationId xmlns:a16="http://schemas.microsoft.com/office/drawing/2014/main" id="{BEAFB5D7-0F07-834D-8CB4-837F6D5C6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0" name="Text Box 2">
            <a:extLst>
              <a:ext uri="{FF2B5EF4-FFF2-40B4-BE49-F238E27FC236}">
                <a16:creationId xmlns:a16="http://schemas.microsoft.com/office/drawing/2014/main" id="{7B709CD6-C5DB-104F-A96E-DBE7539B0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rPr>
              <a:t>Would it be useful to have a trinary tree?  An N-ary tree?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DejaVu Sans"/>
              </a:rPr>
              <a:t>Yes, for some applications.  A T9 cell phone typing algorithm uses a 26-ary "prefix tree" or "Trie".  Databases often use N-ary trees for indexing for speed.  But we can do a lot with just two links.</a:t>
            </a:r>
          </a:p>
        </p:txBody>
      </p:sp>
    </p:spTree>
    <p:extLst>
      <p:ext uri="{BB962C8B-B14F-4D97-AF65-F5344CB8AC3E}">
        <p14:creationId xmlns:p14="http://schemas.microsoft.com/office/powerpoint/2010/main" val="263429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E677434A-B8E0-FF48-A8C3-700E202974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EF4793-7BAD-CC4C-8A61-CBC6ABAE3997}" type="slidenum">
              <a:rPr lang="en-US" altLang="en-US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16387" name="Text Box 1">
            <a:extLst>
              <a:ext uri="{FF2B5EF4-FFF2-40B4-BE49-F238E27FC236}">
                <a16:creationId xmlns:a16="http://schemas.microsoft.com/office/drawing/2014/main" id="{8DF2D7BB-D760-9E4A-9374-F92140C3DB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8" name="Text Box 2">
            <a:extLst>
              <a:ext uri="{FF2B5EF4-FFF2-40B4-BE49-F238E27FC236}">
                <a16:creationId xmlns:a16="http://schemas.microsoft.com/office/drawing/2014/main" id="{67C137A4-563A-EA41-A91C-D1FA82CAE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49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5C8878E-D229-064D-96FA-CE616BABE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3B4C8A-6AA0-5443-BD75-196BA605C70C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34DE973D-0AB4-724A-9340-11851C4DB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id="{FA0020A0-5939-AD4E-9DBF-5C6162E7B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69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65A1CAE7-6CB9-9049-B1EC-0429F3878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8107D9-054F-CC41-B48E-CAE16264BEAA}" type="slidenum">
              <a:rPr lang="en-US" altLang="en-US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1FA2F21C-CAE3-6342-977F-AB2EAC42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Text Box 2">
            <a:extLst>
              <a:ext uri="{FF2B5EF4-FFF2-40B4-BE49-F238E27FC236}">
                <a16:creationId xmlns:a16="http://schemas.microsoft.com/office/drawing/2014/main" id="{6D015950-B080-FD48-8D32-4B37CE4D9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370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FC88544-74DC-9A40-B571-52BF027F5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0E2BB9-1B7E-DA46-B6E4-6B361377DD0F}" type="slidenum">
              <a:rPr lang="en-US" altLang="en-US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  <p:sp>
        <p:nvSpPr>
          <p:cNvPr id="25603" name="Text Box 1">
            <a:extLst>
              <a:ext uri="{FF2B5EF4-FFF2-40B4-BE49-F238E27FC236}">
                <a16:creationId xmlns:a16="http://schemas.microsoft.com/office/drawing/2014/main" id="{4C1AEB72-BB9F-9646-BCC5-A2DC8D59E1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4765893C-B447-8B40-BF64-9825765B4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08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A3A817CA-1AB7-764F-A794-38622D5A0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600085B-03D1-234E-8E6D-93B1B37AD913}" type="slidenum">
              <a:rPr lang="en-US" altLang="en-US"/>
              <a:pPr>
                <a:spcBef>
                  <a:spcPct val="0"/>
                </a:spcBef>
              </a:pPr>
              <a:t>107</a:t>
            </a:fld>
            <a:endParaRPr lang="en-US" altLang="en-US"/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5C458FB6-49ED-5B41-8C56-138FB5DF7A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E51C2D6D-A902-5547-9075-F31FE988C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95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24C0418F-DB9A-1F4D-A472-16D3A73E77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1A636D8-7632-1E46-89FB-45573CB9F921}" type="slidenum">
              <a:rPr lang="en-US" altLang="en-US"/>
              <a:pPr>
                <a:spcBef>
                  <a:spcPct val="0"/>
                </a:spcBef>
              </a:pPr>
              <a:t>110</a:t>
            </a:fld>
            <a:endParaRPr lang="en-US" altLang="en-US"/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78F56934-5271-7443-B7B2-E7598C6568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7B29A428-3E99-4F49-9E37-3790D2C78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1667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3BBE3475-1D78-1742-92C0-C1FDF5CFC0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88EE44-80DD-7C43-83F4-B225AA7546B2}" type="slidenum">
              <a:rPr lang="en-US" altLang="en-US" smtClean="0"/>
              <a:pPr>
                <a:spcBef>
                  <a:spcPct val="0"/>
                </a:spcBef>
              </a:pPr>
              <a:t>130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47280C80-2EF4-7941-B8BB-10D2D7F25C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D225BC4-378F-7B4A-A05E-1C1A6007D9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What about the case where root is unmodified?</a:t>
            </a:r>
          </a:p>
        </p:txBody>
      </p:sp>
    </p:spTree>
    <p:extLst>
      <p:ext uri="{BB962C8B-B14F-4D97-AF65-F5344CB8AC3E}">
        <p14:creationId xmlns:p14="http://schemas.microsoft.com/office/powerpoint/2010/main" val="61126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75741875-BCA9-8648-AA7B-375E3E0EA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AC467A8-4CA4-C04C-AD2C-E39D8A11EBFD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3AFAC83-8B54-BC4B-8DAB-E4FBD2387A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2E639D1-9EC5-A647-B5BE-594CA4BE1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interesting variation: Output only the *unique* rearrangements.  For example, permute("GOOGLE") has two Os, but swapping them in order produces the same string, which shouldn't appear twice in the output.</a:t>
            </a:r>
          </a:p>
        </p:txBody>
      </p:sp>
    </p:spTree>
    <p:extLst>
      <p:ext uri="{BB962C8B-B14F-4D97-AF65-F5344CB8AC3E}">
        <p14:creationId xmlns:p14="http://schemas.microsoft.com/office/powerpoint/2010/main" val="258973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381CB36-ED01-784C-B81E-2582BB80F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CA9D018-C637-3147-9591-4924816826C9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0D8DACA-4ABE-0643-89B2-4132C0D210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B937C03-F0F7-DC4B-8E18-8E16F046F8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92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A31C662E-B505-3842-ADBA-ECFA1396A6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F68262FF-251E-184D-A35E-31402143B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DEB97627-B34A-424A-8EC3-DEB7D5CDF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18EB5A-B755-A949-82A8-2A8B47C3C2B5}" type="slidenum">
              <a:rPr lang="en-US" altLang="en-US">
                <a:latin typeface="Calibri" panose="020F0502020204030204" pitchFamily="34" charset="0"/>
              </a:rPr>
              <a:pPr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3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0A8B4219-B28C-694E-88B8-189D86CB0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1037A2-C868-BF4B-88D6-6F4678BF4212}" type="slidenum">
              <a:rPr lang="en-US" altLang="en-US" smtClean="0">
                <a:latin typeface="Calibri" panose="020F0502020204030204" pitchFamily="34" charset="0"/>
              </a:rPr>
              <a:pPr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9EE2227-F14C-234D-A591-95C257A9E7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E6B11BA-9578-C044-B183-FC5371577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740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10EB418E-62D3-4D4B-B9F2-B9FBDB916B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8C25A788-C017-3A4E-8787-6333EE81E3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066BE8D6-F65D-564C-94F8-029564207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19849D-6A7F-5849-91B2-F4598EDF5C57}" type="slidenum">
              <a:rPr lang="en-US" altLang="en-US" smtClean="0">
                <a:latin typeface="Calibri" panose="020F0502020204030204" pitchFamily="34" charset="0"/>
              </a:rPr>
              <a:pPr/>
              <a:t>67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7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C81AB6D6-B9B3-DB4F-92C2-DA21C7E2AA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0154D007-EB24-A44B-A99A-E4C6CF0571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first letter?  length of word?  Sum of ASCII values?</a:t>
            </a: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2F512F95-C609-BC43-8656-64855EF48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8E99AB-9D85-AC44-9B5B-994DF6841FF1}" type="slidenum">
              <a:rPr lang="en-US" altLang="en-US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44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1D24EEE9-C2E7-6D4B-8DFF-E32097FA69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1A8AC988-0988-6A49-AFE9-33A29472B9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r>
              <a:rPr lang="en-US" altLang="en-US"/>
              <a:t>Now a lookup for 94 must look at 7 out of 10 total indexes.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108A59EF-3145-1E46-ACEA-18CF41496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4013FA-DDEB-EA47-B663-16B43A692243}" type="slidenum">
              <a:rPr lang="en-US" altLang="en-US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16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63E1A61-D812-9444-8E49-32C302647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60FA5F-3D4F-374D-BCBE-D3D958892C8D}" type="slidenum">
              <a:rPr lang="en-US" altLang="en-US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7171" name="Text Box 1">
            <a:extLst>
              <a:ext uri="{FF2B5EF4-FFF2-40B4-BE49-F238E27FC236}">
                <a16:creationId xmlns:a16="http://schemas.microsoft.com/office/drawing/2014/main" id="{981E8665-04E5-FF41-B251-344FB2B773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0C070B17-4046-DD46-932F-BCFE5F5A3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45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">
            <a:extLst>
              <a:ext uri="{FF2B5EF4-FFF2-40B4-BE49-F238E27FC236}">
                <a16:creationId xmlns:a16="http://schemas.microsoft.com/office/drawing/2014/main" id="{74337E0B-168D-AE4D-84AA-92EC492B91C9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0"/>
            <a:ext cx="9169400" cy="533400"/>
            <a:chOff x="-6" y="-180"/>
            <a:chExt cx="5776" cy="51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FA6AED-6D6C-C44D-A206-7C24EA4B7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" y="-180"/>
              <a:ext cx="5772" cy="5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6" y="2"/>
                </a:cxn>
                <a:cxn ang="0">
                  <a:pos x="2542" y="0"/>
                </a:cxn>
                <a:cxn ang="0">
                  <a:pos x="4374" y="367"/>
                </a:cxn>
                <a:cxn ang="0">
                  <a:pos x="5766" y="55"/>
                </a:cxn>
                <a:cxn ang="0">
                  <a:pos x="5772" y="213"/>
                </a:cxn>
                <a:cxn ang="0">
                  <a:pos x="4302" y="439"/>
                </a:cxn>
                <a:cxn ang="0">
                  <a:pos x="1488" y="201"/>
                </a:cxn>
                <a:cxn ang="0">
                  <a:pos x="0" y="656"/>
                </a:cxn>
                <a:cxn ang="0">
                  <a:pos x="6" y="2"/>
                </a:cxn>
              </a:cxnLst>
              <a:rect l="0" t="0" r="0" b="0"/>
              <a:pathLst>
                <a:path w="5772" h="656">
                  <a:moveTo>
                    <a:pt x="6" y="2"/>
                  </a:moveTo>
                  <a:lnTo>
                    <a:pt x="2542" y="0"/>
                  </a:lnTo>
                  <a:cubicBezTo>
                    <a:pt x="2746" y="101"/>
                    <a:pt x="3828" y="367"/>
                    <a:pt x="4374" y="367"/>
                  </a:cubicBezTo>
                  <a:cubicBezTo>
                    <a:pt x="4920" y="367"/>
                    <a:pt x="5526" y="152"/>
                    <a:pt x="5766" y="55"/>
                  </a:cubicBezTo>
                  <a:lnTo>
                    <a:pt x="5772" y="213"/>
                  </a:lnTo>
                  <a:cubicBezTo>
                    <a:pt x="5670" y="257"/>
                    <a:pt x="5016" y="441"/>
                    <a:pt x="4302" y="439"/>
                  </a:cubicBezTo>
                  <a:cubicBezTo>
                    <a:pt x="3588" y="437"/>
                    <a:pt x="2205" y="165"/>
                    <a:pt x="1488" y="201"/>
                  </a:cubicBezTo>
                  <a:cubicBezTo>
                    <a:pt x="750" y="209"/>
                    <a:pt x="270" y="482"/>
                    <a:pt x="0" y="656"/>
                  </a:cubicBezTo>
                  <a:lnTo>
                    <a:pt x="6" y="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shade val="50000"/>
                    <a:alpha val="45000"/>
                    <a:satMod val="120000"/>
                  </a:schemeClr>
                </a:gs>
                <a:gs pos="100000">
                  <a:schemeClr val="accent3">
                    <a:shade val="80000"/>
                    <a:alpha val="55000"/>
                    <a:satMod val="155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Times New Roman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927E59E-56D6-D644-9486-1E0834936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-180"/>
              <a:ext cx="3072" cy="26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1668" y="564"/>
                </a:cxn>
                <a:cxn ang="0">
                  <a:pos x="3000" y="186"/>
                </a:cxn>
                <a:cxn ang="0">
                  <a:pos x="3000" y="6"/>
                </a:cxn>
                <a:cxn ang="0">
                  <a:pos x="0" y="0"/>
                </a:cxn>
              </a:cxnLst>
              <a:rect l="0" t="0" r="0" b="0"/>
              <a:pathLst>
                <a:path w="3000" h="595">
                  <a:moveTo>
                    <a:pt x="0" y="0"/>
                  </a:moveTo>
                  <a:cubicBezTo>
                    <a:pt x="174" y="102"/>
                    <a:pt x="1168" y="533"/>
                    <a:pt x="1668" y="564"/>
                  </a:cubicBezTo>
                  <a:cubicBezTo>
                    <a:pt x="2168" y="595"/>
                    <a:pt x="2778" y="279"/>
                    <a:pt x="3000" y="186"/>
                  </a:cubicBezTo>
                  <a:lnTo>
                    <a:pt x="3000" y="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shade val="50000"/>
                    <a:alpha val="30000"/>
                    <a:satMod val="130000"/>
                  </a:schemeClr>
                </a:gs>
                <a:gs pos="80000">
                  <a:schemeClr val="accent2">
                    <a:shade val="75000"/>
                    <a:alpha val="45000"/>
                    <a:satMod val="140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Times New Roman" charset="0"/>
              </a:endParaRPr>
            </a:p>
          </p:txBody>
        </p:sp>
        <p:grpSp>
          <p:nvGrpSpPr>
            <p:cNvPr id="7" name="Group 1">
              <a:extLst>
                <a:ext uri="{FF2B5EF4-FFF2-40B4-BE49-F238E27FC236}">
                  <a16:creationId xmlns:a16="http://schemas.microsoft.com/office/drawing/2014/main" id="{B80607B7-F249-544D-BA0C-9C7A93502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2"/>
              <a:ext cx="5770" cy="246"/>
              <a:chOff x="-13880" y="438044"/>
              <a:chExt cx="9173112" cy="427357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D5136A1-9186-9644-95ED-5E2F89FDE62E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35692">
                <a:off x="-13880" y="438118"/>
                <a:ext cx="9173112" cy="427283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966"/>
                  </a:cxn>
                  <a:cxn ang="0">
                    <a:pos x="1608" y="282"/>
                  </a:cxn>
                  <a:cxn ang="0">
                    <a:pos x="4110" y="1008"/>
                  </a:cxn>
                  <a:cxn ang="0">
                    <a:pos x="5772" y="0"/>
                  </a:cxn>
                </a:cxnLst>
                <a:rect l="0" t="0" r="0" b="0"/>
                <a:pathLst>
                  <a:path w="5772" h="1055">
                    <a:moveTo>
                      <a:pt x="0" y="966"/>
                    </a:moveTo>
                    <a:cubicBezTo>
                      <a:pt x="282" y="738"/>
                      <a:pt x="923" y="275"/>
                      <a:pt x="1608" y="282"/>
                    </a:cubicBezTo>
                    <a:cubicBezTo>
                      <a:pt x="2293" y="289"/>
                      <a:pt x="3416" y="1055"/>
                      <a:pt x="4110" y="1008"/>
                    </a:cubicBezTo>
                    <a:cubicBezTo>
                      <a:pt x="4804" y="961"/>
                      <a:pt x="5426" y="210"/>
                      <a:pt x="5772" y="0"/>
                    </a:cubicBezTo>
                  </a:path>
                </a:pathLst>
              </a:custGeom>
              <a:noFill/>
              <a:ln w="10795" cap="flat" cmpd="sng" algn="ctr">
                <a:gradFill>
                  <a:gsLst>
                    <a:gs pos="74000">
                      <a:schemeClr val="accent3">
                        <a:shade val="75000"/>
                      </a:schemeClr>
                    </a:gs>
                    <a:gs pos="86000">
                      <a:schemeClr val="tx1">
                        <a:alpha val="29000"/>
                      </a:schemeClr>
                    </a:gs>
                    <a:gs pos="16000">
                      <a:schemeClr val="accent2">
                        <a:shade val="75000"/>
                        <a:alpha val="56000"/>
                      </a:schemeClr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0D6206F-0168-7447-B2D2-70B8D5F71B3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35692">
                <a:off x="-10858" y="438044"/>
                <a:ext cx="9169042" cy="382392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732"/>
                  </a:cxn>
                  <a:cxn ang="0">
                    <a:pos x="1638" y="228"/>
                  </a:cxn>
                  <a:cxn ang="0">
                    <a:pos x="4122" y="816"/>
                  </a:cxn>
                  <a:cxn ang="0">
                    <a:pos x="5766" y="0"/>
                  </a:cxn>
                </a:cxnLst>
                <a:rect l="0" t="0" r="0" b="0"/>
                <a:pathLst>
                  <a:path w="5766" h="854">
                    <a:moveTo>
                      <a:pt x="0" y="732"/>
                    </a:moveTo>
                    <a:cubicBezTo>
                      <a:pt x="273" y="647"/>
                      <a:pt x="951" y="214"/>
                      <a:pt x="1638" y="228"/>
                    </a:cubicBezTo>
                    <a:cubicBezTo>
                      <a:pt x="2325" y="242"/>
                      <a:pt x="3434" y="854"/>
                      <a:pt x="4122" y="816"/>
                    </a:cubicBezTo>
                    <a:cubicBezTo>
                      <a:pt x="4810" y="778"/>
                      <a:pt x="5424" y="170"/>
                      <a:pt x="5766" y="0"/>
                    </a:cubicBezTo>
                  </a:path>
                </a:pathLst>
              </a:custGeom>
              <a:noFill/>
              <a:ln w="9525" cap="flat" cmpd="sng" algn="ctr">
                <a:gradFill>
                  <a:gsLst>
                    <a:gs pos="74000">
                      <a:schemeClr val="accent4"/>
                    </a:gs>
                    <a:gs pos="44000">
                      <a:schemeClr val="accent1"/>
                    </a:gs>
                    <a:gs pos="33000">
                      <a:schemeClr val="accent2">
                        <a:alpha val="56000"/>
                      </a:schemeClr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000"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1924" name="Title Placeholder 8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25" name="Text Placeholder 29"/>
          <p:cNvSpPr>
            <a:spLocks noGrp="1"/>
          </p:cNvSpPr>
          <p:nvPr>
            <p:ph type="subTitle" idx="1"/>
          </p:nvPr>
        </p:nvSpPr>
        <p:spPr>
          <a:xfrm>
            <a:off x="685800" y="3276600"/>
            <a:ext cx="7772400" cy="1752600"/>
          </a:xfrm>
          <a:ln w="9525"/>
        </p:spPr>
        <p:txBody>
          <a:bodyPr/>
          <a:lstStyle>
            <a:lvl1pPr marL="0" indent="0" algn="ctr">
              <a:buFont typeface="Wingdings 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87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8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4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3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3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738"/>
            <a:ext cx="8229600" cy="703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799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70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8">
            <a:extLst>
              <a:ext uri="{FF2B5EF4-FFF2-40B4-BE49-F238E27FC236}">
                <a16:creationId xmlns:a16="http://schemas.microsoft.com/office/drawing/2014/main" id="{5875FC90-7049-0C4D-A6E7-E9EDF6BEFF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439738"/>
            <a:ext cx="82296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9">
            <a:extLst>
              <a:ext uri="{FF2B5EF4-FFF2-40B4-BE49-F238E27FC236}">
                <a16:creationId xmlns:a16="http://schemas.microsoft.com/office/drawing/2014/main" id="{F7EECE79-9262-364F-8065-0020AF679E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8600" y="1371600"/>
            <a:ext cx="8915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24">
            <a:extLst>
              <a:ext uri="{FF2B5EF4-FFF2-40B4-BE49-F238E27FC236}">
                <a16:creationId xmlns:a16="http://schemas.microsoft.com/office/drawing/2014/main" id="{9BC104BF-1DCD-8940-B7E9-9C33B8AFC048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0"/>
            <a:ext cx="9169400" cy="533400"/>
            <a:chOff x="-6" y="-180"/>
            <a:chExt cx="5776" cy="51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9945678-09A8-F143-99E9-5E4FAC333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" y="-180"/>
              <a:ext cx="5772" cy="5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6" y="2"/>
                </a:cxn>
                <a:cxn ang="0">
                  <a:pos x="2542" y="0"/>
                </a:cxn>
                <a:cxn ang="0">
                  <a:pos x="4374" y="367"/>
                </a:cxn>
                <a:cxn ang="0">
                  <a:pos x="5766" y="55"/>
                </a:cxn>
                <a:cxn ang="0">
                  <a:pos x="5772" y="213"/>
                </a:cxn>
                <a:cxn ang="0">
                  <a:pos x="4302" y="439"/>
                </a:cxn>
                <a:cxn ang="0">
                  <a:pos x="1488" y="201"/>
                </a:cxn>
                <a:cxn ang="0">
                  <a:pos x="0" y="656"/>
                </a:cxn>
                <a:cxn ang="0">
                  <a:pos x="6" y="2"/>
                </a:cxn>
              </a:cxnLst>
              <a:rect l="0" t="0" r="0" b="0"/>
              <a:pathLst>
                <a:path w="5772" h="656">
                  <a:moveTo>
                    <a:pt x="6" y="2"/>
                  </a:moveTo>
                  <a:lnTo>
                    <a:pt x="2542" y="0"/>
                  </a:lnTo>
                  <a:cubicBezTo>
                    <a:pt x="2746" y="101"/>
                    <a:pt x="3828" y="367"/>
                    <a:pt x="4374" y="367"/>
                  </a:cubicBezTo>
                  <a:cubicBezTo>
                    <a:pt x="4920" y="367"/>
                    <a:pt x="5526" y="152"/>
                    <a:pt x="5766" y="55"/>
                  </a:cubicBezTo>
                  <a:lnTo>
                    <a:pt x="5772" y="213"/>
                  </a:lnTo>
                  <a:cubicBezTo>
                    <a:pt x="5670" y="257"/>
                    <a:pt x="5016" y="441"/>
                    <a:pt x="4302" y="439"/>
                  </a:cubicBezTo>
                  <a:cubicBezTo>
                    <a:pt x="3588" y="437"/>
                    <a:pt x="2205" y="165"/>
                    <a:pt x="1488" y="201"/>
                  </a:cubicBezTo>
                  <a:cubicBezTo>
                    <a:pt x="750" y="209"/>
                    <a:pt x="270" y="482"/>
                    <a:pt x="0" y="656"/>
                  </a:cubicBezTo>
                  <a:lnTo>
                    <a:pt x="6" y="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shade val="50000"/>
                    <a:alpha val="45000"/>
                    <a:satMod val="120000"/>
                  </a:schemeClr>
                </a:gs>
                <a:gs pos="100000">
                  <a:schemeClr val="accent3">
                    <a:shade val="80000"/>
                    <a:alpha val="55000"/>
                    <a:satMod val="155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Times New Roman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7CDC9DD-67BC-3A4A-BFB6-346B7F79A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-180"/>
              <a:ext cx="3072" cy="26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1668" y="564"/>
                </a:cxn>
                <a:cxn ang="0">
                  <a:pos x="3000" y="186"/>
                </a:cxn>
                <a:cxn ang="0">
                  <a:pos x="3000" y="6"/>
                </a:cxn>
                <a:cxn ang="0">
                  <a:pos x="0" y="0"/>
                </a:cxn>
              </a:cxnLst>
              <a:rect l="0" t="0" r="0" b="0"/>
              <a:pathLst>
                <a:path w="3000" h="595">
                  <a:moveTo>
                    <a:pt x="0" y="0"/>
                  </a:moveTo>
                  <a:cubicBezTo>
                    <a:pt x="174" y="102"/>
                    <a:pt x="1168" y="533"/>
                    <a:pt x="1668" y="564"/>
                  </a:cubicBezTo>
                  <a:cubicBezTo>
                    <a:pt x="2168" y="595"/>
                    <a:pt x="2778" y="279"/>
                    <a:pt x="3000" y="186"/>
                  </a:cubicBezTo>
                  <a:lnTo>
                    <a:pt x="3000" y="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shade val="50000"/>
                    <a:alpha val="30000"/>
                    <a:satMod val="130000"/>
                  </a:schemeClr>
                </a:gs>
                <a:gs pos="80000">
                  <a:schemeClr val="accent2">
                    <a:shade val="75000"/>
                    <a:alpha val="45000"/>
                    <a:satMod val="140000"/>
                  </a:schemeClr>
                </a:gs>
              </a:gsLst>
              <a:lin ang="54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Times New Roman" charset="0"/>
              </a:endParaRPr>
            </a:p>
          </p:txBody>
        </p:sp>
        <p:grpSp>
          <p:nvGrpSpPr>
            <p:cNvPr id="1032" name="Group 1">
              <a:extLst>
                <a:ext uri="{FF2B5EF4-FFF2-40B4-BE49-F238E27FC236}">
                  <a16:creationId xmlns:a16="http://schemas.microsoft.com/office/drawing/2014/main" id="{0CA155D5-1B16-C845-BF28-6E8E3AB71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-42"/>
              <a:ext cx="5770" cy="246"/>
              <a:chOff x="-13880" y="438044"/>
              <a:chExt cx="9173112" cy="42735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B84CCFC-B57B-094E-A9AC-248FCE91B0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35692">
                <a:off x="-13880" y="438118"/>
                <a:ext cx="9173112" cy="427283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966"/>
                  </a:cxn>
                  <a:cxn ang="0">
                    <a:pos x="1608" y="282"/>
                  </a:cxn>
                  <a:cxn ang="0">
                    <a:pos x="4110" y="1008"/>
                  </a:cxn>
                  <a:cxn ang="0">
                    <a:pos x="5772" y="0"/>
                  </a:cxn>
                </a:cxnLst>
                <a:rect l="0" t="0" r="0" b="0"/>
                <a:pathLst>
                  <a:path w="5772" h="1055">
                    <a:moveTo>
                      <a:pt x="0" y="966"/>
                    </a:moveTo>
                    <a:cubicBezTo>
                      <a:pt x="282" y="738"/>
                      <a:pt x="923" y="275"/>
                      <a:pt x="1608" y="282"/>
                    </a:cubicBezTo>
                    <a:cubicBezTo>
                      <a:pt x="2293" y="289"/>
                      <a:pt x="3416" y="1055"/>
                      <a:pt x="4110" y="1008"/>
                    </a:cubicBezTo>
                    <a:cubicBezTo>
                      <a:pt x="4804" y="961"/>
                      <a:pt x="5426" y="210"/>
                      <a:pt x="5772" y="0"/>
                    </a:cubicBezTo>
                  </a:path>
                </a:pathLst>
              </a:custGeom>
              <a:noFill/>
              <a:ln w="10795" cap="flat" cmpd="sng" algn="ctr">
                <a:gradFill>
                  <a:gsLst>
                    <a:gs pos="74000">
                      <a:schemeClr val="accent3">
                        <a:shade val="75000"/>
                      </a:schemeClr>
                    </a:gs>
                    <a:gs pos="86000">
                      <a:schemeClr val="tx1">
                        <a:alpha val="29000"/>
                      </a:schemeClr>
                    </a:gs>
                    <a:gs pos="16000">
                      <a:schemeClr val="accent2">
                        <a:shade val="75000"/>
                        <a:alpha val="56000"/>
                      </a:schemeClr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000"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AB225EAF-51B7-3D44-B406-1605525A3D2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435692">
                <a:off x="-10858" y="438044"/>
                <a:ext cx="9169042" cy="382392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732"/>
                  </a:cxn>
                  <a:cxn ang="0">
                    <a:pos x="1638" y="228"/>
                  </a:cxn>
                  <a:cxn ang="0">
                    <a:pos x="4122" y="816"/>
                  </a:cxn>
                  <a:cxn ang="0">
                    <a:pos x="5766" y="0"/>
                  </a:cxn>
                </a:cxnLst>
                <a:rect l="0" t="0" r="0" b="0"/>
                <a:pathLst>
                  <a:path w="5766" h="854">
                    <a:moveTo>
                      <a:pt x="0" y="732"/>
                    </a:moveTo>
                    <a:cubicBezTo>
                      <a:pt x="273" y="647"/>
                      <a:pt x="951" y="214"/>
                      <a:pt x="1638" y="228"/>
                    </a:cubicBezTo>
                    <a:cubicBezTo>
                      <a:pt x="2325" y="242"/>
                      <a:pt x="3434" y="854"/>
                      <a:pt x="4122" y="816"/>
                    </a:cubicBezTo>
                    <a:cubicBezTo>
                      <a:pt x="4810" y="778"/>
                      <a:pt x="5424" y="170"/>
                      <a:pt x="5766" y="0"/>
                    </a:cubicBezTo>
                  </a:path>
                </a:pathLst>
              </a:custGeom>
              <a:noFill/>
              <a:ln w="9525" cap="flat" cmpd="sng" algn="ctr">
                <a:gradFill>
                  <a:gsLst>
                    <a:gs pos="74000">
                      <a:schemeClr val="accent4"/>
                    </a:gs>
                    <a:gs pos="44000">
                      <a:schemeClr val="accent1"/>
                    </a:gs>
                    <a:gs pos="33000">
                      <a:schemeClr val="accent2">
                        <a:alpha val="56000"/>
                      </a:schemeClr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000"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4EB91-E725-DF4F-AF90-522D8E5B16D9}"/>
              </a:ext>
            </a:extLst>
          </p:cNvPr>
          <p:cNvSpPr txBox="1">
            <a:spLocks noGrp="1"/>
          </p:cNvSpPr>
          <p:nvPr/>
        </p:nvSpPr>
        <p:spPr>
          <a:xfrm>
            <a:off x="8326438" y="6430963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Font typeface="Wingdings" panose="05000000000000000000" pitchFamily="2" charset="2"/>
              <a:buNone/>
              <a:defRPr/>
            </a:pPr>
            <a:fld id="{38F54652-FE2D-674B-BFAA-1E0B5EDAFF25}" type="slidenum">
              <a:rPr lang="en-US" altLang="en-US" sz="1200" smtClean="0">
                <a:solidFill>
                  <a:srgbClr val="424242"/>
                </a:solidFill>
              </a:rPr>
              <a:pPr algn="r" eaLnBrk="1" hangingPunct="1"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en-US" sz="1200">
              <a:solidFill>
                <a:srgbClr val="42424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7" r:id="rId2"/>
    <p:sldLayoutId id="2147483718" r:id="rId3"/>
    <p:sldLayoutId id="2147483719" r:id="rId4"/>
    <p:sldLayoutId id="2147483720" r:id="rId5"/>
    <p:sldLayoutId id="2147483721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EB641B"/>
        </a:buClr>
        <a:buSzPct val="95000"/>
        <a:buFont typeface="Wingdings 2" pitchFamily="2" charset="2"/>
        <a:buChar char=""/>
        <a:defRPr sz="2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2" charset="2"/>
        <a:buChar char="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2" charset="2"/>
        <a:buChar char="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EB641B"/>
        </a:buClr>
        <a:buSzPct val="65000"/>
        <a:buFont typeface="Wingdings 2" pitchFamily="2" charset="2"/>
        <a:buChar char=""/>
        <a:defRPr sz="1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39639D"/>
        </a:buClr>
        <a:buSzPct val="65000"/>
        <a:buFont typeface="Wingdings 2" pitchFamily="2" charset="2"/>
        <a:buChar char=""/>
        <a:defRPr sz="1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85BCE3AD-06B5-3343-AA9D-34583FDE9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	</a:t>
            </a:r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DBAEFC43-B343-0D46-B343-70A2727495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Chapter 11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Sets and Maps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/>
          </a:p>
          <a:p>
            <a:pPr eaLnBrk="1" hangingPunct="1">
              <a:buFont typeface="Wingdings 2" pitchFamily="2" charset="2"/>
              <a:buNone/>
            </a:pPr>
            <a:r>
              <a:rPr lang="en-US" altLang="en-US" b="1"/>
              <a:t>reading: 11.2 - 11.3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A9471F6-0E02-E549-B2F7-EEB3DAB78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Maps and tallying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AACCF512-B92D-5849-81F6-26313184B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2228850" algn="l"/>
              </a:tabLst>
            </a:pPr>
            <a:r>
              <a:rPr lang="en-US" altLang="en-US"/>
              <a:t>a map can be thought of as generalization of a tallying array</a:t>
            </a:r>
          </a:p>
          <a:p>
            <a:pPr lvl="1" eaLnBrk="1" hangingPunct="1">
              <a:tabLst>
                <a:tab pos="2228850" algn="l"/>
              </a:tabLst>
            </a:pPr>
            <a:r>
              <a:rPr lang="en-US" altLang="en-US"/>
              <a:t>the "index" (key) doesn't have to be an </a:t>
            </a:r>
            <a:r>
              <a:rPr lang="en-US" altLang="en-US">
                <a:latin typeface="Courier New" panose="02070309020205020404" pitchFamily="49" charset="0"/>
              </a:rPr>
              <a:t>int</a:t>
            </a:r>
          </a:p>
          <a:p>
            <a:pPr lvl="1" eaLnBrk="1" hangingPunct="1">
              <a:tabLst>
                <a:tab pos="2228850" algn="l"/>
              </a:tabLst>
            </a:pPr>
            <a:endParaRPr lang="en-US" altLang="en-US" sz="800"/>
          </a:p>
          <a:p>
            <a:pPr lvl="1" eaLnBrk="1" hangingPunct="1">
              <a:tabLst>
                <a:tab pos="2228850" algn="l"/>
              </a:tabLst>
            </a:pPr>
            <a:r>
              <a:rPr lang="en-US" altLang="en-US"/>
              <a:t>count digits: </a:t>
            </a:r>
            <a:r>
              <a:rPr lang="en-US" altLang="en-US">
                <a:latin typeface="Courier New" panose="02070309020205020404" pitchFamily="49" charset="0"/>
              </a:rPr>
              <a:t>22092310907</a:t>
            </a:r>
          </a:p>
          <a:p>
            <a:pPr lvl="1" eaLnBrk="1" hangingPunct="1">
              <a:tabLst>
                <a:tab pos="2228850" algn="l"/>
              </a:tabLst>
            </a:pPr>
            <a:endParaRPr lang="en-US" altLang="en-US"/>
          </a:p>
          <a:p>
            <a:pPr lvl="1" eaLnBrk="1" hangingPunct="1">
              <a:tabLst>
                <a:tab pos="2228850" algn="l"/>
              </a:tabLst>
            </a:pP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  <a:tabLst>
                <a:tab pos="2228850" algn="l"/>
              </a:tabLst>
            </a:pPr>
            <a:r>
              <a:rPr lang="en-US" altLang="en-US"/>
              <a:t>		</a:t>
            </a:r>
            <a:r>
              <a:rPr lang="en-US" altLang="en-US" b="1">
                <a:solidFill>
                  <a:srgbClr val="008080"/>
                </a:solidFill>
                <a:latin typeface="Courier New" panose="02070309020205020404" pitchFamily="49" charset="0"/>
              </a:rPr>
              <a:t> // (C)hocolate, (V)anilla, (S)trawberry</a:t>
            </a:r>
            <a:endParaRPr lang="en-US" altLang="en-US"/>
          </a:p>
          <a:p>
            <a:pPr lvl="1" eaLnBrk="1" hangingPunct="1">
              <a:lnSpc>
                <a:spcPct val="70000"/>
              </a:lnSpc>
              <a:tabLst>
                <a:tab pos="2228850" algn="l"/>
              </a:tabLst>
            </a:pPr>
            <a:r>
              <a:rPr lang="en-US" altLang="en-US"/>
              <a:t>count votes:	</a:t>
            </a:r>
            <a:r>
              <a:rPr lang="en-US" altLang="en-US">
                <a:latin typeface="Courier New" panose="02070309020205020404" pitchFamily="49" charset="0"/>
              </a:rPr>
              <a:t>”CVVVVVVCCCCCVVVVVVCVCCSCVCCSCVCCSV"</a:t>
            </a:r>
          </a:p>
        </p:txBody>
      </p:sp>
      <p:graphicFrame>
        <p:nvGraphicFramePr>
          <p:cNvPr id="433156" name="Group 4">
            <a:extLst>
              <a:ext uri="{FF2B5EF4-FFF2-40B4-BE49-F238E27FC236}">
                <a16:creationId xmlns:a16="http://schemas.microsoft.com/office/drawing/2014/main" id="{561318C6-1B00-B44E-ADFD-6B11BF1AAB1E}"/>
              </a:ext>
            </a:extLst>
          </p:cNvPr>
          <p:cNvGraphicFramePr>
            <a:graphicFrameLocks noGrp="1"/>
          </p:cNvGraphicFramePr>
          <p:nvPr/>
        </p:nvGraphicFramePr>
        <p:xfrm>
          <a:off x="4600575" y="2655888"/>
          <a:ext cx="4086225" cy="793750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769" marB="4576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69" marB="45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3192" name="Line 40">
            <a:extLst>
              <a:ext uri="{FF2B5EF4-FFF2-40B4-BE49-F238E27FC236}">
                <a16:creationId xmlns:a16="http://schemas.microsoft.com/office/drawing/2014/main" id="{8401BE55-F9A2-A84B-9E91-E25403B4F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141663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433193" name="Group 41">
            <a:extLst>
              <a:ext uri="{FF2B5EF4-FFF2-40B4-BE49-F238E27FC236}">
                <a16:creationId xmlns:a16="http://schemas.microsoft.com/office/drawing/2014/main" id="{209AB63E-1C49-6C4B-A63A-D34E902A0F45}"/>
              </a:ext>
            </a:extLst>
          </p:cNvPr>
          <p:cNvGraphicFramePr>
            <a:graphicFrameLocks noGrp="1"/>
          </p:cNvGraphicFramePr>
          <p:nvPr/>
        </p:nvGraphicFramePr>
        <p:xfrm>
          <a:off x="1095375" y="4598988"/>
          <a:ext cx="2794001" cy="792192"/>
        </p:xfrm>
        <a:graphic>
          <a:graphicData uri="http://schemas.openxmlformats.org/drawingml/2006/table">
            <a:tbl>
              <a:tblPr/>
              <a:tblGrid>
                <a:gridCol w="90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key</a:t>
                      </a:r>
                    </a:p>
                  </a:txBody>
                  <a:tcPr marL="91425" marR="91425" marT="45648" marB="4564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”C"</a:t>
                      </a:r>
                    </a:p>
                  </a:txBody>
                  <a:tcPr marL="91425" marR="91425" marT="45648" marB="4564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”V"</a:t>
                      </a:r>
                    </a:p>
                  </a:txBody>
                  <a:tcPr marL="91425" marR="91425" marT="45648" marB="4564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"S"</a:t>
                      </a:r>
                    </a:p>
                  </a:txBody>
                  <a:tcPr marL="91425" marR="91425" marT="45648" marB="4564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L="91425" marR="91425" marT="45648" marB="4564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16</a:t>
                      </a:r>
                    </a:p>
                  </a:txBody>
                  <a:tcPr marL="91425" marR="91425"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14</a:t>
                      </a:r>
                    </a:p>
                  </a:txBody>
                  <a:tcPr marL="91425" marR="91425"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L="91425" marR="91425"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287C035-09D6-444D-AF47-1730C5BAA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IntTreeNode</a:t>
            </a:r>
            <a:r>
              <a:rPr lang="en-US" altLang="en-US"/>
              <a:t> class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AAEDF25-1D98-3743-9EBF-D355819807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An IntTreeNode object is one node in a binary tree of ints.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public class IntTreeNode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int data;            </a:t>
            </a: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data stored at this node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IntTreeNode left;    </a:t>
            </a: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reference to left subtree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IntTreeNode right;   </a:t>
            </a: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reference to right subtree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Constructs a leaf node with the given data.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IntTreeNode(int data)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this(data, null, null);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        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Constructs a branch node with the given data and links.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IntTreeNode(int data, IntTreeNode left,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                         IntTreeNode right)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this.data = data;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this.left = left;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    this.right = right;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10244" name="Group 4">
            <a:extLst>
              <a:ext uri="{FF2B5EF4-FFF2-40B4-BE49-F238E27FC236}">
                <a16:creationId xmlns:a16="http://schemas.microsoft.com/office/drawing/2014/main" id="{94FAC506-598E-6C45-AD84-09DDCD66E95A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5524500"/>
          <a:ext cx="2055812" cy="803275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425510879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1500111744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1516109237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left</a:t>
                      </a: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data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right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803311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31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18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938734F9-060F-E248-9BDA-73D9DD71D2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 class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2F71DFF-7D45-2A43-BE51-A7064BB087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An IntTree object represents an entire binary tree of ints.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public class IntTree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private IntTreeNode overallRoot;   </a:t>
            </a: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null for an empty tree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</a:t>
            </a:r>
            <a:r>
              <a:rPr lang="en-US" altLang="en-US" sz="1800" b="1"/>
              <a:t>methods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/>
              <a:t>Client code talks to the </a:t>
            </a: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,</a:t>
            </a:r>
            <a:br>
              <a:rPr lang="en-US" altLang="en-US"/>
            </a:br>
            <a:r>
              <a:rPr lang="en-US" altLang="en-US"/>
              <a:t>not to the node objects inside it.</a:t>
            </a:r>
          </a:p>
          <a:p>
            <a:pPr marL="912813" lvl="2" indent="-174625" eaLnBrk="1" hangingPunct="1">
              <a:buFont typeface="Tahoma" panose="020B0604030504040204" pitchFamily="34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/>
              <a:t>Methods of the </a:t>
            </a: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 create</a:t>
            </a:r>
            <a:br>
              <a:rPr lang="en-US" altLang="en-US"/>
            </a:br>
            <a:r>
              <a:rPr lang="en-US" altLang="en-US"/>
              <a:t>and manipulate the nodes,</a:t>
            </a:r>
            <a:br>
              <a:rPr lang="en-US" altLang="en-US"/>
            </a:br>
            <a:r>
              <a:rPr lang="en-US" altLang="en-US"/>
              <a:t>their data and links between them.</a:t>
            </a:r>
          </a:p>
        </p:txBody>
      </p:sp>
      <p:grpSp>
        <p:nvGrpSpPr>
          <p:cNvPr id="17412" name="Group 3">
            <a:extLst>
              <a:ext uri="{FF2B5EF4-FFF2-40B4-BE49-F238E27FC236}">
                <a16:creationId xmlns:a16="http://schemas.microsoft.com/office/drawing/2014/main" id="{FFA91F2F-AA6A-6244-8483-88A36CC6C5C7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06638"/>
            <a:ext cx="3503613" cy="3103562"/>
            <a:chOff x="3504" y="2139"/>
            <a:chExt cx="2207" cy="1955"/>
          </a:xfrm>
        </p:grpSpPr>
        <p:grpSp>
          <p:nvGrpSpPr>
            <p:cNvPr id="17413" name="Group 4">
              <a:extLst>
                <a:ext uri="{FF2B5EF4-FFF2-40B4-BE49-F238E27FC236}">
                  <a16:creationId xmlns:a16="http://schemas.microsoft.com/office/drawing/2014/main" id="{E9D3E2FE-A2FD-E04F-B93F-A5DEF4F71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2150"/>
              <a:ext cx="2015" cy="1881"/>
              <a:chOff x="3600" y="2150"/>
              <a:chExt cx="2015" cy="1881"/>
            </a:xfrm>
          </p:grpSpPr>
          <p:sp>
            <p:nvSpPr>
              <p:cNvPr id="11269" name="Oval 5">
                <a:extLst>
                  <a:ext uri="{FF2B5EF4-FFF2-40B4-BE49-F238E27FC236}">
                    <a16:creationId xmlns:a16="http://schemas.microsoft.com/office/drawing/2014/main" id="{6457DE90-7DC5-7242-A2DD-812841A4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4" y="3699"/>
                <a:ext cx="322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7</a:t>
                </a:r>
              </a:p>
            </p:txBody>
          </p:sp>
          <p:sp>
            <p:nvSpPr>
              <p:cNvPr id="11270" name="Oval 6">
                <a:extLst>
                  <a:ext uri="{FF2B5EF4-FFF2-40B4-BE49-F238E27FC236}">
                    <a16:creationId xmlns:a16="http://schemas.microsoft.com/office/drawing/2014/main" id="{31CF91E0-2F6D-544B-8F1C-D134DF895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9" y="3699"/>
                <a:ext cx="323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6</a:t>
                </a:r>
              </a:p>
            </p:txBody>
          </p:sp>
          <p:sp>
            <p:nvSpPr>
              <p:cNvPr id="11271" name="Oval 7">
                <a:extLst>
                  <a:ext uri="{FF2B5EF4-FFF2-40B4-BE49-F238E27FC236}">
                    <a16:creationId xmlns:a16="http://schemas.microsoft.com/office/drawing/2014/main" id="{5201BF5E-787C-E643-A712-FE98C022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1" y="3098"/>
                <a:ext cx="323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3</a:t>
                </a:r>
              </a:p>
            </p:txBody>
          </p:sp>
          <p:sp>
            <p:nvSpPr>
              <p:cNvPr id="11272" name="Oval 8">
                <a:extLst>
                  <a:ext uri="{FF2B5EF4-FFF2-40B4-BE49-F238E27FC236}">
                    <a16:creationId xmlns:a16="http://schemas.microsoft.com/office/drawing/2014/main" id="{AD3BF6A5-2F87-BA44-8B13-DC16F002E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3098"/>
                <a:ext cx="324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2</a:t>
                </a:r>
              </a:p>
            </p:txBody>
          </p:sp>
          <p:sp>
            <p:nvSpPr>
              <p:cNvPr id="11273" name="Oval 9">
                <a:extLst>
                  <a:ext uri="{FF2B5EF4-FFF2-40B4-BE49-F238E27FC236}">
                    <a16:creationId xmlns:a16="http://schemas.microsoft.com/office/drawing/2014/main" id="{58581A3C-0EA1-6C4C-AE5C-13AA4940E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" y="2564"/>
                <a:ext cx="322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1</a:t>
                </a:r>
              </a:p>
            </p:txBody>
          </p:sp>
          <p:cxnSp>
            <p:nvCxnSpPr>
              <p:cNvPr id="17420" name="AutoShape 10">
                <a:extLst>
                  <a:ext uri="{FF2B5EF4-FFF2-40B4-BE49-F238E27FC236}">
                    <a16:creationId xmlns:a16="http://schemas.microsoft.com/office/drawing/2014/main" id="{B5DBF399-7317-FF40-8D9A-36A41E332B21}"/>
                  </a:ext>
                </a:extLst>
              </p:cNvPr>
              <p:cNvCxnSpPr>
                <a:cxnSpLocks noChangeShapeType="1"/>
                <a:stCxn id="11273" idx="3"/>
                <a:endCxn id="11272" idx="0"/>
              </p:cNvCxnSpPr>
              <p:nvPr/>
            </p:nvCxnSpPr>
            <p:spPr bwMode="auto">
              <a:xfrm flipH="1">
                <a:off x="4020" y="2866"/>
                <a:ext cx="467" cy="215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1" name="AutoShape 11">
                <a:extLst>
                  <a:ext uri="{FF2B5EF4-FFF2-40B4-BE49-F238E27FC236}">
                    <a16:creationId xmlns:a16="http://schemas.microsoft.com/office/drawing/2014/main" id="{8273310A-896C-BE4F-9FEC-25332274E221}"/>
                  </a:ext>
                </a:extLst>
              </p:cNvPr>
              <p:cNvCxnSpPr>
                <a:cxnSpLocks noChangeShapeType="1"/>
                <a:stCxn id="11273" idx="5"/>
                <a:endCxn id="11271" idx="0"/>
              </p:cNvCxnSpPr>
              <p:nvPr/>
            </p:nvCxnSpPr>
            <p:spPr bwMode="auto">
              <a:xfrm>
                <a:off x="4715" y="2866"/>
                <a:ext cx="467" cy="215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2" name="AutoShape 12">
                <a:extLst>
                  <a:ext uri="{FF2B5EF4-FFF2-40B4-BE49-F238E27FC236}">
                    <a16:creationId xmlns:a16="http://schemas.microsoft.com/office/drawing/2014/main" id="{54018A60-130A-D243-997A-24DC42B43739}"/>
                  </a:ext>
                </a:extLst>
              </p:cNvPr>
              <p:cNvCxnSpPr>
                <a:cxnSpLocks noChangeShapeType="1"/>
                <a:stCxn id="11271" idx="3"/>
                <a:endCxn id="11270" idx="0"/>
              </p:cNvCxnSpPr>
              <p:nvPr/>
            </p:nvCxnSpPr>
            <p:spPr bwMode="auto">
              <a:xfrm flipH="1">
                <a:off x="4921" y="3395"/>
                <a:ext cx="147" cy="291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3" name="AutoShape 13">
                <a:extLst>
                  <a:ext uri="{FF2B5EF4-FFF2-40B4-BE49-F238E27FC236}">
                    <a16:creationId xmlns:a16="http://schemas.microsoft.com/office/drawing/2014/main" id="{754DC814-2A79-CD40-9EFA-56E981967893}"/>
                  </a:ext>
                </a:extLst>
              </p:cNvPr>
              <p:cNvCxnSpPr>
                <a:cxnSpLocks noChangeShapeType="1"/>
                <a:stCxn id="11271" idx="5"/>
                <a:endCxn id="11269" idx="0"/>
              </p:cNvCxnSpPr>
              <p:nvPr/>
            </p:nvCxnSpPr>
            <p:spPr bwMode="auto">
              <a:xfrm>
                <a:off x="5297" y="3395"/>
                <a:ext cx="159" cy="291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278" name="Oval 14">
                <a:extLst>
                  <a:ext uri="{FF2B5EF4-FFF2-40B4-BE49-F238E27FC236}">
                    <a16:creationId xmlns:a16="http://schemas.microsoft.com/office/drawing/2014/main" id="{F3FBFB73-D4CE-004A-A765-FF3EECC6E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99"/>
                <a:ext cx="324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5</a:t>
                </a:r>
              </a:p>
            </p:txBody>
          </p:sp>
          <p:sp>
            <p:nvSpPr>
              <p:cNvPr id="11279" name="Oval 15">
                <a:extLst>
                  <a:ext uri="{FF2B5EF4-FFF2-40B4-BE49-F238E27FC236}">
                    <a16:creationId xmlns:a16="http://schemas.microsoft.com/office/drawing/2014/main" id="{527DFA0D-B14D-9D46-BC9C-A62B45588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699"/>
                <a:ext cx="323" cy="333"/>
              </a:xfrm>
              <a:prstGeom prst="ellipse">
                <a:avLst/>
              </a:prstGeom>
              <a:gradFill rotWithShape="0">
                <a:gsLst>
                  <a:gs pos="0">
                    <a:srgbClr val="A1ADAE"/>
                  </a:gs>
                  <a:gs pos="100000">
                    <a:srgbClr val="E1F2F3"/>
                  </a:gs>
                </a:gsLst>
                <a:lin ang="13500000" scaled="1"/>
              </a:gra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/>
              </a:extLst>
            </p:spPr>
            <p:txBody>
              <a:bodyPr wrap="none" lIns="90000" tIns="46800" rIns="90000" bIns="4680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400">
                    <a:solidFill>
                      <a:srgbClr val="000000"/>
                    </a:solidFill>
                    <a:latin typeface="Tahoma" charset="0"/>
                    <a:ea typeface="+mn-ea"/>
                  </a:rPr>
                  <a:t>4</a:t>
                </a:r>
              </a:p>
            </p:txBody>
          </p:sp>
          <p:cxnSp>
            <p:nvCxnSpPr>
              <p:cNvPr id="17426" name="AutoShape 16">
                <a:extLst>
                  <a:ext uri="{FF2B5EF4-FFF2-40B4-BE49-F238E27FC236}">
                    <a16:creationId xmlns:a16="http://schemas.microsoft.com/office/drawing/2014/main" id="{A23CBE7F-243C-6147-A470-6B6915F35A87}"/>
                  </a:ext>
                </a:extLst>
              </p:cNvPr>
              <p:cNvCxnSpPr>
                <a:cxnSpLocks noChangeShapeType="1"/>
                <a:stCxn id="11272" idx="3"/>
                <a:endCxn id="11279" idx="0"/>
              </p:cNvCxnSpPr>
              <p:nvPr/>
            </p:nvCxnSpPr>
            <p:spPr bwMode="auto">
              <a:xfrm flipH="1">
                <a:off x="3762" y="3399"/>
                <a:ext cx="144" cy="283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27" name="AutoShape 17">
                <a:extLst>
                  <a:ext uri="{FF2B5EF4-FFF2-40B4-BE49-F238E27FC236}">
                    <a16:creationId xmlns:a16="http://schemas.microsoft.com/office/drawing/2014/main" id="{98ACBAAB-4513-8B4D-BFA3-426870937FD5}"/>
                  </a:ext>
                </a:extLst>
              </p:cNvPr>
              <p:cNvCxnSpPr>
                <a:cxnSpLocks noChangeShapeType="1"/>
                <a:stCxn id="11272" idx="5"/>
                <a:endCxn id="11278" idx="0"/>
              </p:cNvCxnSpPr>
              <p:nvPr/>
            </p:nvCxnSpPr>
            <p:spPr bwMode="auto">
              <a:xfrm>
                <a:off x="4134" y="3395"/>
                <a:ext cx="161" cy="291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428" name="Text Box 18">
                <a:extLst>
                  <a:ext uri="{FF2B5EF4-FFF2-40B4-BE49-F238E27FC236}">
                    <a16:creationId xmlns:a16="http://schemas.microsoft.com/office/drawing/2014/main" id="{EC849960-64F0-344C-A508-2EFBF4E6A9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7" y="2150"/>
                <a:ext cx="909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solidFill>
                      <a:srgbClr val="000000"/>
                    </a:solidFill>
                    <a:latin typeface="Tahoma" panose="020B0604030504040204" pitchFamily="34" charset="0"/>
                    <a:ea typeface="DejaVu Sans"/>
                    <a:cs typeface="DejaVu Sans"/>
                  </a:rPr>
                  <a:t>overallRoot</a:t>
                </a:r>
              </a:p>
            </p:txBody>
          </p:sp>
          <p:cxnSp>
            <p:nvCxnSpPr>
              <p:cNvPr id="17429" name="AutoShape 19">
                <a:extLst>
                  <a:ext uri="{FF2B5EF4-FFF2-40B4-BE49-F238E27FC236}">
                    <a16:creationId xmlns:a16="http://schemas.microsoft.com/office/drawing/2014/main" id="{384CC74B-506D-2C40-B21E-6E3ADF79FE4C}"/>
                  </a:ext>
                </a:extLst>
              </p:cNvPr>
              <p:cNvCxnSpPr>
                <a:cxnSpLocks noChangeShapeType="1"/>
                <a:stCxn id="17428" idx="2"/>
                <a:endCxn id="11273" idx="0"/>
              </p:cNvCxnSpPr>
              <p:nvPr/>
            </p:nvCxnSpPr>
            <p:spPr bwMode="auto">
              <a:xfrm>
                <a:off x="4600" y="2400"/>
                <a:ext cx="1" cy="152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7414" name="Rectangle 20">
              <a:extLst>
                <a:ext uri="{FF2B5EF4-FFF2-40B4-BE49-F238E27FC236}">
                  <a16:creationId xmlns:a16="http://schemas.microsoft.com/office/drawing/2014/main" id="{77EDD86A-47AD-B140-BB18-21314C67B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139"/>
              <a:ext cx="2208" cy="1956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936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92B4C652-9D62-6347-9A1C-BDF41E3D8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Print</a:t>
            </a:r>
            <a:r>
              <a:rPr lang="en-US" altLang="en-US">
                <a:latin typeface="Courier New" panose="02070309020205020404" pitchFamily="49" charset="0"/>
              </a:rPr>
              <a:t> IntTree</a:t>
            </a:r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9003E57-9964-4F43-9C0F-2CA711562A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3350" y="11430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We want to write a method that prints out the contents of an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IntTree</a:t>
            </a:r>
            <a:r>
              <a:rPr lang="en-US" altLang="en-US"/>
              <a:t>. 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Here is the output we want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230188" indent="-230188" eaLnBrk="1" hangingPunct="1">
              <a:buFont typeface="Wingdings 2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   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17 41 29 6 9 81 40</a:t>
            </a:r>
          </a:p>
        </p:txBody>
      </p:sp>
      <p:grpSp>
        <p:nvGrpSpPr>
          <p:cNvPr id="19460" name="Group 3">
            <a:extLst>
              <a:ext uri="{FF2B5EF4-FFF2-40B4-BE49-F238E27FC236}">
                <a16:creationId xmlns:a16="http://schemas.microsoft.com/office/drawing/2014/main" id="{D16A7EF9-361F-5A4C-8854-9C585BECCF49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1966913"/>
            <a:ext cx="4114800" cy="3843337"/>
            <a:chOff x="3648" y="2208"/>
            <a:chExt cx="2015" cy="1881"/>
          </a:xfrm>
        </p:grpSpPr>
        <p:sp>
          <p:nvSpPr>
            <p:cNvPr id="12292" name="Oval 4">
              <a:extLst>
                <a:ext uri="{FF2B5EF4-FFF2-40B4-BE49-F238E27FC236}">
                  <a16:creationId xmlns:a16="http://schemas.microsoft.com/office/drawing/2014/main" id="{100C9126-FF45-E245-8662-235D19B1D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757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40</a:t>
              </a:r>
            </a:p>
          </p:txBody>
        </p:sp>
        <p:sp>
          <p:nvSpPr>
            <p:cNvPr id="12293" name="Oval 5">
              <a:extLst>
                <a:ext uri="{FF2B5EF4-FFF2-40B4-BE49-F238E27FC236}">
                  <a16:creationId xmlns:a16="http://schemas.microsoft.com/office/drawing/2014/main" id="{6C3CA8E3-15F4-EA46-94F6-8290BB703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81</a:t>
              </a:r>
            </a:p>
          </p:txBody>
        </p:sp>
        <p:sp>
          <p:nvSpPr>
            <p:cNvPr id="12294" name="Oval 6">
              <a:extLst>
                <a:ext uri="{FF2B5EF4-FFF2-40B4-BE49-F238E27FC236}">
                  <a16:creationId xmlns:a16="http://schemas.microsoft.com/office/drawing/2014/main" id="{AD940694-E08B-7648-B787-9609CFFF2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3156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12295" name="Oval 7">
              <a:extLst>
                <a:ext uri="{FF2B5EF4-FFF2-40B4-BE49-F238E27FC236}">
                  <a16:creationId xmlns:a16="http://schemas.microsoft.com/office/drawing/2014/main" id="{E195F02C-CEEA-A642-AF11-472F9262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3156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41</a:t>
              </a:r>
            </a:p>
          </p:txBody>
        </p:sp>
        <p:sp>
          <p:nvSpPr>
            <p:cNvPr id="12296" name="Oval 8">
              <a:extLst>
                <a:ext uri="{FF2B5EF4-FFF2-40B4-BE49-F238E27FC236}">
                  <a16:creationId xmlns:a16="http://schemas.microsoft.com/office/drawing/2014/main" id="{664CD7CA-D646-F249-902F-94C256367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622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ahoma" charset="0"/>
                  <a:ea typeface="+mn-ea"/>
                </a:rPr>
                <a:t>17</a:t>
              </a:r>
            </a:p>
          </p:txBody>
        </p:sp>
        <p:cxnSp>
          <p:nvCxnSpPr>
            <p:cNvPr id="19467" name="AutoShape 9">
              <a:extLst>
                <a:ext uri="{FF2B5EF4-FFF2-40B4-BE49-F238E27FC236}">
                  <a16:creationId xmlns:a16="http://schemas.microsoft.com/office/drawing/2014/main" id="{59D6C9A5-A888-EE4C-A045-2EF58B5987B4}"/>
                </a:ext>
              </a:extLst>
            </p:cNvPr>
            <p:cNvCxnSpPr>
              <a:cxnSpLocks noChangeShapeType="1"/>
              <a:stCxn id="12296" idx="3"/>
              <a:endCxn id="12295" idx="0"/>
            </p:cNvCxnSpPr>
            <p:nvPr/>
          </p:nvCxnSpPr>
          <p:spPr bwMode="auto">
            <a:xfrm flipH="1">
              <a:off x="4068" y="2924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8" name="AutoShape 10">
              <a:extLst>
                <a:ext uri="{FF2B5EF4-FFF2-40B4-BE49-F238E27FC236}">
                  <a16:creationId xmlns:a16="http://schemas.microsoft.com/office/drawing/2014/main" id="{98E30320-A302-E948-A2F4-9F2A3916AF01}"/>
                </a:ext>
              </a:extLst>
            </p:cNvPr>
            <p:cNvCxnSpPr>
              <a:cxnSpLocks noChangeShapeType="1"/>
              <a:stCxn id="12296" idx="5"/>
              <a:endCxn id="12294" idx="0"/>
            </p:cNvCxnSpPr>
            <p:nvPr/>
          </p:nvCxnSpPr>
          <p:spPr bwMode="auto">
            <a:xfrm>
              <a:off x="4763" y="2906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9" name="AutoShape 11">
              <a:extLst>
                <a:ext uri="{FF2B5EF4-FFF2-40B4-BE49-F238E27FC236}">
                  <a16:creationId xmlns:a16="http://schemas.microsoft.com/office/drawing/2014/main" id="{32A3C5BE-80FA-1547-BF5E-02B9E6481755}"/>
                </a:ext>
              </a:extLst>
            </p:cNvPr>
            <p:cNvCxnSpPr>
              <a:cxnSpLocks noChangeShapeType="1"/>
              <a:stCxn id="12294" idx="3"/>
              <a:endCxn id="12293" idx="0"/>
            </p:cNvCxnSpPr>
            <p:nvPr/>
          </p:nvCxnSpPr>
          <p:spPr bwMode="auto">
            <a:xfrm flipH="1">
              <a:off x="4969" y="3440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0" name="AutoShape 12">
              <a:extLst>
                <a:ext uri="{FF2B5EF4-FFF2-40B4-BE49-F238E27FC236}">
                  <a16:creationId xmlns:a16="http://schemas.microsoft.com/office/drawing/2014/main" id="{E41B4D08-C6E4-3045-9270-A52043415C07}"/>
                </a:ext>
              </a:extLst>
            </p:cNvPr>
            <p:cNvCxnSpPr>
              <a:cxnSpLocks noChangeShapeType="1"/>
              <a:stCxn id="12294" idx="5"/>
              <a:endCxn id="12292" idx="0"/>
            </p:cNvCxnSpPr>
            <p:nvPr/>
          </p:nvCxnSpPr>
          <p:spPr bwMode="auto">
            <a:xfrm>
              <a:off x="5345" y="3440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1" name="Oval 13">
              <a:extLst>
                <a:ext uri="{FF2B5EF4-FFF2-40B4-BE49-F238E27FC236}">
                  <a16:creationId xmlns:a16="http://schemas.microsoft.com/office/drawing/2014/main" id="{E09D889A-D911-0549-A7FE-972232D26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12302" name="Oval 14">
              <a:extLst>
                <a:ext uri="{FF2B5EF4-FFF2-40B4-BE49-F238E27FC236}">
                  <a16:creationId xmlns:a16="http://schemas.microsoft.com/office/drawing/2014/main" id="{D43C2ABA-E669-9F40-92E8-320A65485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29</a:t>
              </a:r>
            </a:p>
          </p:txBody>
        </p:sp>
        <p:cxnSp>
          <p:nvCxnSpPr>
            <p:cNvPr id="19473" name="AutoShape 15">
              <a:extLst>
                <a:ext uri="{FF2B5EF4-FFF2-40B4-BE49-F238E27FC236}">
                  <a16:creationId xmlns:a16="http://schemas.microsoft.com/office/drawing/2014/main" id="{AFCBD29C-4460-4442-910A-D5C39516CFAF}"/>
                </a:ext>
              </a:extLst>
            </p:cNvPr>
            <p:cNvCxnSpPr>
              <a:cxnSpLocks noChangeShapeType="1"/>
              <a:stCxn id="12295" idx="3"/>
              <a:endCxn id="12302" idx="0"/>
            </p:cNvCxnSpPr>
            <p:nvPr/>
          </p:nvCxnSpPr>
          <p:spPr bwMode="auto">
            <a:xfrm flipH="1">
              <a:off x="3810" y="3440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4" name="AutoShape 16">
              <a:extLst>
                <a:ext uri="{FF2B5EF4-FFF2-40B4-BE49-F238E27FC236}">
                  <a16:creationId xmlns:a16="http://schemas.microsoft.com/office/drawing/2014/main" id="{F4B5D201-D0CD-9E42-BCDA-59FAA13B75F9}"/>
                </a:ext>
              </a:extLst>
            </p:cNvPr>
            <p:cNvCxnSpPr>
              <a:cxnSpLocks noChangeShapeType="1"/>
              <a:stCxn id="12295" idx="5"/>
              <a:endCxn id="12301" idx="0"/>
            </p:cNvCxnSpPr>
            <p:nvPr/>
          </p:nvCxnSpPr>
          <p:spPr bwMode="auto">
            <a:xfrm>
              <a:off x="4183" y="3440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5" name="Text Box 17">
              <a:extLst>
                <a:ext uri="{FF2B5EF4-FFF2-40B4-BE49-F238E27FC236}">
                  <a16:creationId xmlns:a16="http://schemas.microsoft.com/office/drawing/2014/main" id="{AD3FF4E0-BE9C-144F-A7CE-9362BA688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208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19476" name="AutoShape 18">
              <a:extLst>
                <a:ext uri="{FF2B5EF4-FFF2-40B4-BE49-F238E27FC236}">
                  <a16:creationId xmlns:a16="http://schemas.microsoft.com/office/drawing/2014/main" id="{DB582106-21E7-2F4B-BDA8-60536140C433}"/>
                </a:ext>
              </a:extLst>
            </p:cNvPr>
            <p:cNvCxnSpPr>
              <a:cxnSpLocks noChangeShapeType="1"/>
              <a:stCxn id="19475" idx="2"/>
              <a:endCxn id="12296" idx="0"/>
            </p:cNvCxnSpPr>
            <p:nvPr/>
          </p:nvCxnSpPr>
          <p:spPr bwMode="auto">
            <a:xfrm>
              <a:off x="4649" y="2459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9361952-8594-BC4D-808A-740D56C1C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3294063"/>
            <a:ext cx="5929312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018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private void print(IntTreeNode root)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if (root != null)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System.out.print(root.data + " ");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 b="1">
                <a:latin typeface="Courier New" panose="02070309020205020404" pitchFamily="49" charset="0"/>
              </a:rPr>
              <a:t>        print(root.left);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 b="1">
                <a:latin typeface="Courier New" panose="02070309020205020404" pitchFamily="49" charset="0"/>
              </a:rPr>
              <a:t>        print(root.right);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2384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99D3FBE-0395-8449-B876-DDD8FC71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Traversals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21609AE-EEB4-6E40-80B7-C24FE1B7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5" y="1392238"/>
            <a:ext cx="9051925" cy="5181600"/>
          </a:xfrm>
        </p:spPr>
        <p:txBody>
          <a:bodyPr/>
          <a:lstStyle/>
          <a:p>
            <a:r>
              <a:rPr lang="en-US" altLang="en-US"/>
              <a:t>Orderings for traversals</a:t>
            </a:r>
          </a:p>
          <a:p>
            <a:pPr lvl="1"/>
            <a:r>
              <a:rPr lang="en-US" altLang="en-US" b="1"/>
              <a:t>pre-order:	</a:t>
            </a:r>
            <a:r>
              <a:rPr lang="en-US" altLang="en-US"/>
              <a:t>process root node, then its left/right subtrees</a:t>
            </a:r>
          </a:p>
          <a:p>
            <a:pPr lvl="1"/>
            <a:r>
              <a:rPr lang="en-US" altLang="en-US" b="1"/>
              <a:t>in-order:	</a:t>
            </a:r>
            <a:r>
              <a:rPr lang="en-US" altLang="en-US"/>
              <a:t>process left subtree, then root node, then right</a:t>
            </a:r>
          </a:p>
          <a:p>
            <a:pPr lvl="1"/>
            <a:r>
              <a:rPr lang="en-US" altLang="en-US" b="1"/>
              <a:t>post-order: 	</a:t>
            </a:r>
            <a:r>
              <a:rPr lang="en-US" altLang="en-US"/>
              <a:t>process left/right subtrees, then root node</a:t>
            </a:r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/>
          </a:p>
          <a:p>
            <a:pPr lvl="1"/>
            <a:endParaRPr lang="en-US" altLang="en-US" b="1"/>
          </a:p>
          <a:p>
            <a:r>
              <a:rPr lang="en-US" altLang="en-US"/>
              <a:t>pre-order: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17 41 29 6 9 81 40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9B97075-2398-A545-B558-F5C9E3ECB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3309938"/>
            <a:ext cx="5929312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018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private void print(IntTreeNode root)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if (root != null)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 b="1">
                <a:latin typeface="Courier New" panose="02070309020205020404" pitchFamily="49" charset="0"/>
              </a:rPr>
              <a:t>        System.out.print(root.data + " ");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print(root.left);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print(root.right);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1509" name="Group 3">
            <a:extLst>
              <a:ext uri="{FF2B5EF4-FFF2-40B4-BE49-F238E27FC236}">
                <a16:creationId xmlns:a16="http://schemas.microsoft.com/office/drawing/2014/main" id="{1F8A0BDC-7BCF-5A42-A938-542B6FC73BD2}"/>
              </a:ext>
            </a:extLst>
          </p:cNvPr>
          <p:cNvGrpSpPr>
            <a:grpSpLocks/>
          </p:cNvGrpSpPr>
          <p:nvPr/>
        </p:nvGrpSpPr>
        <p:grpSpPr bwMode="auto">
          <a:xfrm>
            <a:off x="5732463" y="3236913"/>
            <a:ext cx="3057525" cy="2963862"/>
            <a:chOff x="3648" y="2208"/>
            <a:chExt cx="2015" cy="1881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6B393AE2-AAB6-EA4A-9552-FC4C80B0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757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40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9DCFAF3-15C5-0F47-B7A2-671B5BD2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81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11132E12-ED92-994D-BDC1-312239474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3156"/>
              <a:ext cx="323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DADCB2CF-0F39-7D4F-AD2B-A4B55FF89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3156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41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45D7C5A7-9B5A-CC48-B3BF-DC96EA6A4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622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ahoma" charset="0"/>
                  <a:ea typeface="+mn-ea"/>
                </a:rPr>
                <a:t>17</a:t>
              </a:r>
            </a:p>
          </p:txBody>
        </p:sp>
        <p:cxnSp>
          <p:nvCxnSpPr>
            <p:cNvPr id="21515" name="AutoShape 9">
              <a:extLst>
                <a:ext uri="{FF2B5EF4-FFF2-40B4-BE49-F238E27FC236}">
                  <a16:creationId xmlns:a16="http://schemas.microsoft.com/office/drawing/2014/main" id="{2D9D13DF-E6ED-B84F-93BA-2DEAE24B9D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68" y="2924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6" name="AutoShape 10">
              <a:extLst>
                <a:ext uri="{FF2B5EF4-FFF2-40B4-BE49-F238E27FC236}">
                  <a16:creationId xmlns:a16="http://schemas.microsoft.com/office/drawing/2014/main" id="{0AE295B2-BA0B-6A47-A6F6-8A85BEC693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63" y="2906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7" name="AutoShape 11">
              <a:extLst>
                <a:ext uri="{FF2B5EF4-FFF2-40B4-BE49-F238E27FC236}">
                  <a16:creationId xmlns:a16="http://schemas.microsoft.com/office/drawing/2014/main" id="{EE170DAF-015C-0D49-B151-0FE77CA01B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969" y="3440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8" name="AutoShape 12">
              <a:extLst>
                <a:ext uri="{FF2B5EF4-FFF2-40B4-BE49-F238E27FC236}">
                  <a16:creationId xmlns:a16="http://schemas.microsoft.com/office/drawing/2014/main" id="{2D0C0857-E6F8-8B41-B29A-0859A46416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45" y="3440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527C9122-59CC-8646-868D-6B2503E58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3757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9DD21A17-F91D-5442-8A03-E03B0F751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29</a:t>
              </a:r>
            </a:p>
          </p:txBody>
        </p:sp>
        <p:cxnSp>
          <p:nvCxnSpPr>
            <p:cNvPr id="21521" name="AutoShape 15">
              <a:extLst>
                <a:ext uri="{FF2B5EF4-FFF2-40B4-BE49-F238E27FC236}">
                  <a16:creationId xmlns:a16="http://schemas.microsoft.com/office/drawing/2014/main" id="{21251FF5-1B80-A547-8446-2805049D05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10" y="3440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2" name="AutoShape 16">
              <a:extLst>
                <a:ext uri="{FF2B5EF4-FFF2-40B4-BE49-F238E27FC236}">
                  <a16:creationId xmlns:a16="http://schemas.microsoft.com/office/drawing/2014/main" id="{2C4177F1-705A-164B-BF51-52A4B146AE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83" y="3440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3" name="Text Box 17">
              <a:extLst>
                <a:ext uri="{FF2B5EF4-FFF2-40B4-BE49-F238E27FC236}">
                  <a16:creationId xmlns:a16="http://schemas.microsoft.com/office/drawing/2014/main" id="{A9EF6E93-CDAA-3B4F-8DBC-413B59AAF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208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21524" name="AutoShape 18">
              <a:extLst>
                <a:ext uri="{FF2B5EF4-FFF2-40B4-BE49-F238E27FC236}">
                  <a16:creationId xmlns:a16="http://schemas.microsoft.com/office/drawing/2014/main" id="{8032C9D8-458E-F846-A9BB-4730A65C6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49" y="2459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64170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8EF50967-262C-4D40-99BE-86B6CC1A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Traversals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8408FD1A-1822-804E-9AD6-B030BD4AB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5" y="1392238"/>
            <a:ext cx="9051925" cy="5181600"/>
          </a:xfrm>
        </p:spPr>
        <p:txBody>
          <a:bodyPr/>
          <a:lstStyle/>
          <a:p>
            <a:r>
              <a:rPr lang="en-US" altLang="en-US"/>
              <a:t>Orderings for traversals</a:t>
            </a:r>
          </a:p>
          <a:p>
            <a:pPr lvl="1"/>
            <a:r>
              <a:rPr lang="en-US" altLang="en-US" b="1"/>
              <a:t>pre-order:	</a:t>
            </a:r>
            <a:r>
              <a:rPr lang="en-US" altLang="en-US"/>
              <a:t>process root node, then its left/right subtrees</a:t>
            </a:r>
          </a:p>
          <a:p>
            <a:pPr lvl="1"/>
            <a:r>
              <a:rPr lang="en-US" altLang="en-US" b="1"/>
              <a:t>in-order:	</a:t>
            </a:r>
            <a:r>
              <a:rPr lang="en-US" altLang="en-US"/>
              <a:t>process left subtree, then root node, then right</a:t>
            </a:r>
          </a:p>
          <a:p>
            <a:pPr lvl="1"/>
            <a:r>
              <a:rPr lang="en-US" altLang="en-US" b="1"/>
              <a:t>post-order: 	</a:t>
            </a:r>
            <a:r>
              <a:rPr lang="en-US" altLang="en-US"/>
              <a:t>process left/right subtrees, then root node</a:t>
            </a:r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/>
          </a:p>
          <a:p>
            <a:pPr lvl="1"/>
            <a:endParaRPr lang="en-US" altLang="en-US" b="1"/>
          </a:p>
          <a:p>
            <a:r>
              <a:rPr lang="en-US" altLang="en-US"/>
              <a:t>in-order: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29 41 6 17 81 9 40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87CADD1-F28E-6E45-B4FC-24394D7BA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3309938"/>
            <a:ext cx="59293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018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private void print(IntTreeNode root)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if (root != null)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print(root.left);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 b="1">
                <a:latin typeface="Courier New" panose="02070309020205020404" pitchFamily="49" charset="0"/>
              </a:rPr>
              <a:t>        System.out.print(root.data + " ");</a:t>
            </a:r>
            <a:endParaRPr lang="en-US" altLang="en-US" sz="16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print(root.right);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2533" name="Group 3">
            <a:extLst>
              <a:ext uri="{FF2B5EF4-FFF2-40B4-BE49-F238E27FC236}">
                <a16:creationId xmlns:a16="http://schemas.microsoft.com/office/drawing/2014/main" id="{C556E10E-325E-A646-A425-FB9FB81021D2}"/>
              </a:ext>
            </a:extLst>
          </p:cNvPr>
          <p:cNvGrpSpPr>
            <a:grpSpLocks/>
          </p:cNvGrpSpPr>
          <p:nvPr/>
        </p:nvGrpSpPr>
        <p:grpSpPr bwMode="auto">
          <a:xfrm>
            <a:off x="5732463" y="3236913"/>
            <a:ext cx="3057525" cy="2963862"/>
            <a:chOff x="3648" y="2208"/>
            <a:chExt cx="2015" cy="1881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07517E83-59B9-BB46-AF30-37305FDE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757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40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B71BFC19-1861-D54F-AC15-5EFD6E67C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81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67286FBA-18EE-4D4A-B6CD-05D7DC11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3156"/>
              <a:ext cx="323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AB33B756-4403-D846-B342-0C7E75C9A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3156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41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69669C9D-4D9B-804D-91F1-6D5E8121A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622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ahoma" charset="0"/>
                  <a:ea typeface="+mn-ea"/>
                </a:rPr>
                <a:t>17</a:t>
              </a:r>
            </a:p>
          </p:txBody>
        </p:sp>
        <p:cxnSp>
          <p:nvCxnSpPr>
            <p:cNvPr id="22539" name="AutoShape 9">
              <a:extLst>
                <a:ext uri="{FF2B5EF4-FFF2-40B4-BE49-F238E27FC236}">
                  <a16:creationId xmlns:a16="http://schemas.microsoft.com/office/drawing/2014/main" id="{3B9D9667-C459-AB46-B04E-CB9402BFC9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68" y="2924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0" name="AutoShape 10">
              <a:extLst>
                <a:ext uri="{FF2B5EF4-FFF2-40B4-BE49-F238E27FC236}">
                  <a16:creationId xmlns:a16="http://schemas.microsoft.com/office/drawing/2014/main" id="{2358F5B6-B904-F44A-B681-23FEC1CAC1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63" y="2906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1" name="AutoShape 11">
              <a:extLst>
                <a:ext uri="{FF2B5EF4-FFF2-40B4-BE49-F238E27FC236}">
                  <a16:creationId xmlns:a16="http://schemas.microsoft.com/office/drawing/2014/main" id="{B409AC46-21EE-424B-8192-0D96F858F3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969" y="3440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2" name="AutoShape 12">
              <a:extLst>
                <a:ext uri="{FF2B5EF4-FFF2-40B4-BE49-F238E27FC236}">
                  <a16:creationId xmlns:a16="http://schemas.microsoft.com/office/drawing/2014/main" id="{16622E0E-1BD0-CD44-89FA-7262E7BF45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45" y="3440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B09F5C33-B975-D344-A97E-9C960553A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3757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AB54355C-6088-5042-A2E2-1465E819C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29</a:t>
              </a:r>
            </a:p>
          </p:txBody>
        </p:sp>
        <p:cxnSp>
          <p:nvCxnSpPr>
            <p:cNvPr id="22545" name="AutoShape 15">
              <a:extLst>
                <a:ext uri="{FF2B5EF4-FFF2-40B4-BE49-F238E27FC236}">
                  <a16:creationId xmlns:a16="http://schemas.microsoft.com/office/drawing/2014/main" id="{E0528F48-6740-2247-8797-7DF2F32B62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10" y="3440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6" name="AutoShape 16">
              <a:extLst>
                <a:ext uri="{FF2B5EF4-FFF2-40B4-BE49-F238E27FC236}">
                  <a16:creationId xmlns:a16="http://schemas.microsoft.com/office/drawing/2014/main" id="{E1A237F2-73CB-D44D-B439-CCF42500D3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83" y="3440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47" name="Text Box 17">
              <a:extLst>
                <a:ext uri="{FF2B5EF4-FFF2-40B4-BE49-F238E27FC236}">
                  <a16:creationId xmlns:a16="http://schemas.microsoft.com/office/drawing/2014/main" id="{B012D7AE-3512-9944-B9E1-700140894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208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22548" name="AutoShape 18">
              <a:extLst>
                <a:ext uri="{FF2B5EF4-FFF2-40B4-BE49-F238E27FC236}">
                  <a16:creationId xmlns:a16="http://schemas.microsoft.com/office/drawing/2014/main" id="{0CCDD70A-9599-DD46-9C2F-F3F74EA33E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49" y="2459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006915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A785521-9EF3-FC44-81C7-02A1C4A9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Traversals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71C6383A-859B-524B-ABB6-A22667DE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5" y="1392238"/>
            <a:ext cx="9051925" cy="5181600"/>
          </a:xfrm>
        </p:spPr>
        <p:txBody>
          <a:bodyPr/>
          <a:lstStyle/>
          <a:p>
            <a:r>
              <a:rPr lang="en-US" altLang="en-US"/>
              <a:t>Orderings for traversals</a:t>
            </a:r>
          </a:p>
          <a:p>
            <a:pPr lvl="1"/>
            <a:r>
              <a:rPr lang="en-US" altLang="en-US" b="1"/>
              <a:t>pre-order:	</a:t>
            </a:r>
            <a:r>
              <a:rPr lang="en-US" altLang="en-US"/>
              <a:t>process root node, then its left/right subtrees</a:t>
            </a:r>
          </a:p>
          <a:p>
            <a:pPr lvl="1"/>
            <a:r>
              <a:rPr lang="en-US" altLang="en-US" b="1"/>
              <a:t>in-order:	</a:t>
            </a:r>
            <a:r>
              <a:rPr lang="en-US" altLang="en-US"/>
              <a:t>process left subtree, then root node, then right</a:t>
            </a:r>
          </a:p>
          <a:p>
            <a:pPr lvl="1"/>
            <a:r>
              <a:rPr lang="en-US" altLang="en-US" b="1"/>
              <a:t>post-order: 	</a:t>
            </a:r>
            <a:r>
              <a:rPr lang="en-US" altLang="en-US"/>
              <a:t>process left/right subtrees, then root node</a:t>
            </a:r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 b="1"/>
          </a:p>
          <a:p>
            <a:pPr lvl="1"/>
            <a:endParaRPr lang="en-US" altLang="en-US"/>
          </a:p>
          <a:p>
            <a:pPr lvl="1"/>
            <a:endParaRPr lang="en-US" altLang="en-US" b="1"/>
          </a:p>
          <a:p>
            <a:r>
              <a:rPr lang="en-US" altLang="en-US"/>
              <a:t>post-order: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29 6 41 81 40 9 17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43A2B23E-5DF8-2B4D-8C26-53F8A119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3309938"/>
            <a:ext cx="59293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0188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private void print(IntTreeNode root)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if (root != null)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print(root.left);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    print(root.right);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 b="1">
                <a:latin typeface="Courier New" panose="02070309020205020404" pitchFamily="49" charset="0"/>
              </a:rPr>
              <a:t>        System.out.print(root.data + " ");</a:t>
            </a:r>
            <a:endParaRPr lang="en-US" altLang="en-US" sz="16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23557" name="Group 3">
            <a:extLst>
              <a:ext uri="{FF2B5EF4-FFF2-40B4-BE49-F238E27FC236}">
                <a16:creationId xmlns:a16="http://schemas.microsoft.com/office/drawing/2014/main" id="{43AF1BFE-8AAF-944E-A10D-FFBA5296AD2E}"/>
              </a:ext>
            </a:extLst>
          </p:cNvPr>
          <p:cNvGrpSpPr>
            <a:grpSpLocks/>
          </p:cNvGrpSpPr>
          <p:nvPr/>
        </p:nvGrpSpPr>
        <p:grpSpPr bwMode="auto">
          <a:xfrm>
            <a:off x="5732463" y="3236913"/>
            <a:ext cx="3057525" cy="2963862"/>
            <a:chOff x="3648" y="2208"/>
            <a:chExt cx="2015" cy="1881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970A256A-CF86-2E48-88BF-FBE94787B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757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40</a:t>
              </a: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C8F17144-C069-BF48-94B3-D5BDEF01C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7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81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1BEED98-FA7F-9C45-98EB-E1F4A06D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3156"/>
              <a:ext cx="323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3C5A4B50-7FDB-2B46-8F1D-DCD284006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3156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41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318C9168-C4B4-FA42-B0FE-DFABDE18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622"/>
              <a:ext cx="322" cy="331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ahoma" charset="0"/>
                  <a:ea typeface="+mn-ea"/>
                </a:rPr>
                <a:t>17</a:t>
              </a:r>
            </a:p>
          </p:txBody>
        </p:sp>
        <p:cxnSp>
          <p:nvCxnSpPr>
            <p:cNvPr id="23563" name="AutoShape 9">
              <a:extLst>
                <a:ext uri="{FF2B5EF4-FFF2-40B4-BE49-F238E27FC236}">
                  <a16:creationId xmlns:a16="http://schemas.microsoft.com/office/drawing/2014/main" id="{FEA5B08E-2B87-BC44-B373-F15DC1BD7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68" y="2924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4" name="AutoShape 10">
              <a:extLst>
                <a:ext uri="{FF2B5EF4-FFF2-40B4-BE49-F238E27FC236}">
                  <a16:creationId xmlns:a16="http://schemas.microsoft.com/office/drawing/2014/main" id="{79C34AF1-34B5-D541-AB9F-55EBA9E094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63" y="2906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5" name="AutoShape 11">
              <a:extLst>
                <a:ext uri="{FF2B5EF4-FFF2-40B4-BE49-F238E27FC236}">
                  <a16:creationId xmlns:a16="http://schemas.microsoft.com/office/drawing/2014/main" id="{9252B305-595C-6344-8E3D-A47E11E689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969" y="3440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6" name="AutoShape 12">
              <a:extLst>
                <a:ext uri="{FF2B5EF4-FFF2-40B4-BE49-F238E27FC236}">
                  <a16:creationId xmlns:a16="http://schemas.microsoft.com/office/drawing/2014/main" id="{880433BA-B50C-B946-A804-87CCB51DCF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45" y="3440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7C5D8BA3-D06F-7349-839F-E4069F548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3757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54D0CB62-206B-4E42-819E-D49323FF5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75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29</a:t>
              </a:r>
            </a:p>
          </p:txBody>
        </p:sp>
        <p:cxnSp>
          <p:nvCxnSpPr>
            <p:cNvPr id="23569" name="AutoShape 15">
              <a:extLst>
                <a:ext uri="{FF2B5EF4-FFF2-40B4-BE49-F238E27FC236}">
                  <a16:creationId xmlns:a16="http://schemas.microsoft.com/office/drawing/2014/main" id="{A378D063-BCC8-2E43-B78D-1E13A37C9C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10" y="3440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0" name="AutoShape 16">
              <a:extLst>
                <a:ext uri="{FF2B5EF4-FFF2-40B4-BE49-F238E27FC236}">
                  <a16:creationId xmlns:a16="http://schemas.microsoft.com/office/drawing/2014/main" id="{A8C3359A-A15B-324F-959F-6D2A7ABC5A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83" y="3440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71" name="Text Box 17">
              <a:extLst>
                <a:ext uri="{FF2B5EF4-FFF2-40B4-BE49-F238E27FC236}">
                  <a16:creationId xmlns:a16="http://schemas.microsoft.com/office/drawing/2014/main" id="{7329F891-8817-5E40-A4CF-4DE00E3C0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208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23572" name="AutoShape 18">
              <a:extLst>
                <a:ext uri="{FF2B5EF4-FFF2-40B4-BE49-F238E27FC236}">
                  <a16:creationId xmlns:a16="http://schemas.microsoft.com/office/drawing/2014/main" id="{E3214406-826E-E54C-BE41-4067F4ADBB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49" y="2459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759165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A229C55E-D049-334E-9646-B4C2AB1F5B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Give pre-, in-, and post-order</a:t>
            </a:r>
            <a:br>
              <a:rPr lang="en-US" altLang="en-US"/>
            </a:br>
            <a:r>
              <a:rPr lang="en-US" altLang="en-US"/>
              <a:t>traversals for the following tree:</a:t>
            </a:r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pre:	42 15 27 48 9 86 12 5 3 39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in:	15 48 27 42 86 5 12 9 3 39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post:	48 27 15 5 12 86 39 3 42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C16992F-71D3-634E-8CBE-746EB7F039E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Exercise</a:t>
            </a:r>
          </a:p>
        </p:txBody>
      </p:sp>
      <p:grpSp>
        <p:nvGrpSpPr>
          <p:cNvPr id="24580" name="Group 3">
            <a:extLst>
              <a:ext uri="{FF2B5EF4-FFF2-40B4-BE49-F238E27FC236}">
                <a16:creationId xmlns:a16="http://schemas.microsoft.com/office/drawing/2014/main" id="{EE927BE3-7FE4-AB44-A79F-796B00289F05}"/>
              </a:ext>
            </a:extLst>
          </p:cNvPr>
          <p:cNvGrpSpPr>
            <a:grpSpLocks/>
          </p:cNvGrpSpPr>
          <p:nvPr/>
        </p:nvGrpSpPr>
        <p:grpSpPr bwMode="auto">
          <a:xfrm>
            <a:off x="5156200" y="1143000"/>
            <a:ext cx="3605213" cy="4794250"/>
            <a:chOff x="3248" y="720"/>
            <a:chExt cx="2271" cy="3020"/>
          </a:xfrm>
        </p:grpSpPr>
        <p:sp>
          <p:nvSpPr>
            <p:cNvPr id="19460" name="Oval 4">
              <a:extLst>
                <a:ext uri="{FF2B5EF4-FFF2-40B4-BE49-F238E27FC236}">
                  <a16:creationId xmlns:a16="http://schemas.microsoft.com/office/drawing/2014/main" id="{FA17E767-C4C5-C14B-936E-E1C0880BD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2269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3</a:t>
              </a:r>
            </a:p>
          </p:txBody>
        </p:sp>
        <p:sp>
          <p:nvSpPr>
            <p:cNvPr id="19461" name="Oval 5">
              <a:extLst>
                <a:ext uri="{FF2B5EF4-FFF2-40B4-BE49-F238E27FC236}">
                  <a16:creationId xmlns:a16="http://schemas.microsoft.com/office/drawing/2014/main" id="{C501A8FC-8433-A642-B246-3425305CE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269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86</a:t>
              </a:r>
            </a:p>
          </p:txBody>
        </p:sp>
        <p:sp>
          <p:nvSpPr>
            <p:cNvPr id="19462" name="Oval 6">
              <a:extLst>
                <a:ext uri="{FF2B5EF4-FFF2-40B4-BE49-F238E27FC236}">
                  <a16:creationId xmlns:a16="http://schemas.microsoft.com/office/drawing/2014/main" id="{D39EB7E9-AEA0-A945-851B-E8D9274A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1668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19463" name="Oval 7">
              <a:extLst>
                <a:ext uri="{FF2B5EF4-FFF2-40B4-BE49-F238E27FC236}">
                  <a16:creationId xmlns:a16="http://schemas.microsoft.com/office/drawing/2014/main" id="{E37E2509-2EAC-9346-83C9-E702E1698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8" y="1668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15</a:t>
              </a:r>
            </a:p>
          </p:txBody>
        </p:sp>
        <p:sp>
          <p:nvSpPr>
            <p:cNvPr id="19464" name="Oval 8">
              <a:extLst>
                <a:ext uri="{FF2B5EF4-FFF2-40B4-BE49-F238E27FC236}">
                  <a16:creationId xmlns:a16="http://schemas.microsoft.com/office/drawing/2014/main" id="{4791C5F2-9C2B-544D-9AB4-99F389A0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13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42</a:t>
              </a:r>
            </a:p>
          </p:txBody>
        </p:sp>
        <p:cxnSp>
          <p:nvCxnSpPr>
            <p:cNvPr id="24586" name="AutoShape 9">
              <a:extLst>
                <a:ext uri="{FF2B5EF4-FFF2-40B4-BE49-F238E27FC236}">
                  <a16:creationId xmlns:a16="http://schemas.microsoft.com/office/drawing/2014/main" id="{B6D01BAA-1F45-7A41-A891-E4DCFF5BB9CD}"/>
                </a:ext>
              </a:extLst>
            </p:cNvPr>
            <p:cNvCxnSpPr>
              <a:cxnSpLocks noChangeShapeType="1"/>
              <a:stCxn id="19464" idx="3"/>
              <a:endCxn id="19463" idx="0"/>
            </p:cNvCxnSpPr>
            <p:nvPr/>
          </p:nvCxnSpPr>
          <p:spPr bwMode="auto">
            <a:xfrm flipH="1">
              <a:off x="3410" y="1436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7" name="AutoShape 10">
              <a:extLst>
                <a:ext uri="{FF2B5EF4-FFF2-40B4-BE49-F238E27FC236}">
                  <a16:creationId xmlns:a16="http://schemas.microsoft.com/office/drawing/2014/main" id="{3A487B0D-37F7-FC40-A919-F33D478B0EC0}"/>
                </a:ext>
              </a:extLst>
            </p:cNvPr>
            <p:cNvCxnSpPr>
              <a:cxnSpLocks noChangeShapeType="1"/>
              <a:stCxn id="19464" idx="5"/>
              <a:endCxn id="19462" idx="0"/>
            </p:cNvCxnSpPr>
            <p:nvPr/>
          </p:nvCxnSpPr>
          <p:spPr bwMode="auto">
            <a:xfrm>
              <a:off x="4105" y="1418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8" name="AutoShape 11">
              <a:extLst>
                <a:ext uri="{FF2B5EF4-FFF2-40B4-BE49-F238E27FC236}">
                  <a16:creationId xmlns:a16="http://schemas.microsoft.com/office/drawing/2014/main" id="{48CEB11E-F0F2-5F4D-97C7-185B8AEED876}"/>
                </a:ext>
              </a:extLst>
            </p:cNvPr>
            <p:cNvCxnSpPr>
              <a:cxnSpLocks noChangeShapeType="1"/>
              <a:stCxn id="19462" idx="3"/>
              <a:endCxn id="19461" idx="0"/>
            </p:cNvCxnSpPr>
            <p:nvPr/>
          </p:nvCxnSpPr>
          <p:spPr bwMode="auto">
            <a:xfrm flipH="1">
              <a:off x="4310" y="1952"/>
              <a:ext cx="14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9" name="AutoShape 12">
              <a:extLst>
                <a:ext uri="{FF2B5EF4-FFF2-40B4-BE49-F238E27FC236}">
                  <a16:creationId xmlns:a16="http://schemas.microsoft.com/office/drawing/2014/main" id="{5A393CB0-814F-9D49-AE50-999FFF720C56}"/>
                </a:ext>
              </a:extLst>
            </p:cNvPr>
            <p:cNvCxnSpPr>
              <a:cxnSpLocks noChangeShapeType="1"/>
              <a:stCxn id="19462" idx="5"/>
              <a:endCxn id="19460" idx="0"/>
            </p:cNvCxnSpPr>
            <p:nvPr/>
          </p:nvCxnSpPr>
          <p:spPr bwMode="auto">
            <a:xfrm>
              <a:off x="4687" y="1952"/>
              <a:ext cx="350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9" name="Oval 13">
              <a:extLst>
                <a:ext uri="{FF2B5EF4-FFF2-40B4-BE49-F238E27FC236}">
                  <a16:creationId xmlns:a16="http://schemas.microsoft.com/office/drawing/2014/main" id="{571F5B6B-3546-2C46-BB5F-84D3A67D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2269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27</a:t>
              </a:r>
            </a:p>
          </p:txBody>
        </p:sp>
        <p:sp>
          <p:nvSpPr>
            <p:cNvPr id="19470" name="Oval 14">
              <a:extLst>
                <a:ext uri="{FF2B5EF4-FFF2-40B4-BE49-F238E27FC236}">
                  <a16:creationId xmlns:a16="http://schemas.microsoft.com/office/drawing/2014/main" id="{8FA22FD3-F8CF-BE4A-8485-D25D8DEE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2842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48</a:t>
              </a:r>
            </a:p>
          </p:txBody>
        </p:sp>
        <p:cxnSp>
          <p:nvCxnSpPr>
            <p:cNvPr id="24592" name="AutoShape 15">
              <a:extLst>
                <a:ext uri="{FF2B5EF4-FFF2-40B4-BE49-F238E27FC236}">
                  <a16:creationId xmlns:a16="http://schemas.microsoft.com/office/drawing/2014/main" id="{BBEE20D8-801E-9041-97CA-317830AEE019}"/>
                </a:ext>
              </a:extLst>
            </p:cNvPr>
            <p:cNvCxnSpPr>
              <a:cxnSpLocks noChangeShapeType="1"/>
              <a:stCxn id="19469" idx="3"/>
              <a:endCxn id="19470" idx="0"/>
            </p:cNvCxnSpPr>
            <p:nvPr/>
          </p:nvCxnSpPr>
          <p:spPr bwMode="auto">
            <a:xfrm flipH="1">
              <a:off x="3439" y="2553"/>
              <a:ext cx="131" cy="28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3" name="AutoShape 16">
              <a:extLst>
                <a:ext uri="{FF2B5EF4-FFF2-40B4-BE49-F238E27FC236}">
                  <a16:creationId xmlns:a16="http://schemas.microsoft.com/office/drawing/2014/main" id="{77823FCF-1576-7D46-AAD2-7988E691E420}"/>
                </a:ext>
              </a:extLst>
            </p:cNvPr>
            <p:cNvCxnSpPr>
              <a:cxnSpLocks noChangeShapeType="1"/>
              <a:stCxn id="19463" idx="5"/>
              <a:endCxn id="19469" idx="0"/>
            </p:cNvCxnSpPr>
            <p:nvPr/>
          </p:nvCxnSpPr>
          <p:spPr bwMode="auto">
            <a:xfrm>
              <a:off x="3525" y="1952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94" name="Text Box 17">
              <a:extLst>
                <a:ext uri="{FF2B5EF4-FFF2-40B4-BE49-F238E27FC236}">
                  <a16:creationId xmlns:a16="http://schemas.microsoft.com/office/drawing/2014/main" id="{39CF1AF7-483A-5148-AD48-967EE0348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7" y="720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24595" name="AutoShape 18">
              <a:extLst>
                <a:ext uri="{FF2B5EF4-FFF2-40B4-BE49-F238E27FC236}">
                  <a16:creationId xmlns:a16="http://schemas.microsoft.com/office/drawing/2014/main" id="{9423A8E4-E68F-B04A-97A9-A33E1CB9E44C}"/>
                </a:ext>
              </a:extLst>
            </p:cNvPr>
            <p:cNvCxnSpPr>
              <a:cxnSpLocks noChangeShapeType="1"/>
              <a:stCxn id="24594" idx="2"/>
              <a:endCxn id="19464" idx="0"/>
            </p:cNvCxnSpPr>
            <p:nvPr/>
          </p:nvCxnSpPr>
          <p:spPr bwMode="auto">
            <a:xfrm>
              <a:off x="3991" y="971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5" name="Oval 19">
              <a:extLst>
                <a:ext uri="{FF2B5EF4-FFF2-40B4-BE49-F238E27FC236}">
                  <a16:creationId xmlns:a16="http://schemas.microsoft.com/office/drawing/2014/main" id="{FE5CBFD7-72E2-B549-AC99-625550575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2842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12</a:t>
              </a:r>
            </a:p>
          </p:txBody>
        </p:sp>
        <p:cxnSp>
          <p:nvCxnSpPr>
            <p:cNvPr id="24597" name="AutoShape 20">
              <a:extLst>
                <a:ext uri="{FF2B5EF4-FFF2-40B4-BE49-F238E27FC236}">
                  <a16:creationId xmlns:a16="http://schemas.microsoft.com/office/drawing/2014/main" id="{BCC4308E-05DB-F242-A48C-3359108AFB29}"/>
                </a:ext>
              </a:extLst>
            </p:cNvPr>
            <p:cNvCxnSpPr>
              <a:cxnSpLocks noChangeShapeType="1"/>
              <a:stCxn id="19461" idx="5"/>
              <a:endCxn id="19475" idx="0"/>
            </p:cNvCxnSpPr>
            <p:nvPr/>
          </p:nvCxnSpPr>
          <p:spPr bwMode="auto">
            <a:xfrm>
              <a:off x="4425" y="2553"/>
              <a:ext cx="118" cy="28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7" name="Oval 21">
              <a:extLst>
                <a:ext uri="{FF2B5EF4-FFF2-40B4-BE49-F238E27FC236}">
                  <a16:creationId xmlns:a16="http://schemas.microsoft.com/office/drawing/2014/main" id="{A1268284-8FDB-904C-86F1-07D4ECF0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2842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39</a:t>
              </a:r>
            </a:p>
          </p:txBody>
        </p:sp>
        <p:cxnSp>
          <p:nvCxnSpPr>
            <p:cNvPr id="24599" name="AutoShape 22">
              <a:extLst>
                <a:ext uri="{FF2B5EF4-FFF2-40B4-BE49-F238E27FC236}">
                  <a16:creationId xmlns:a16="http://schemas.microsoft.com/office/drawing/2014/main" id="{813C2BD6-5D29-A843-9383-A46722A88435}"/>
                </a:ext>
              </a:extLst>
            </p:cNvPr>
            <p:cNvCxnSpPr>
              <a:cxnSpLocks noChangeShapeType="1"/>
              <a:stCxn id="19460" idx="5"/>
              <a:endCxn id="19477" idx="0"/>
            </p:cNvCxnSpPr>
            <p:nvPr/>
          </p:nvCxnSpPr>
          <p:spPr bwMode="auto">
            <a:xfrm>
              <a:off x="5151" y="2553"/>
              <a:ext cx="208" cy="28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9" name="Oval 23">
              <a:extLst>
                <a:ext uri="{FF2B5EF4-FFF2-40B4-BE49-F238E27FC236}">
                  <a16:creationId xmlns:a16="http://schemas.microsoft.com/office/drawing/2014/main" id="{7834E3D7-9711-CD42-A6FC-C4809E5FA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3408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5</a:t>
              </a:r>
            </a:p>
          </p:txBody>
        </p:sp>
        <p:cxnSp>
          <p:nvCxnSpPr>
            <p:cNvPr id="24601" name="AutoShape 24">
              <a:extLst>
                <a:ext uri="{FF2B5EF4-FFF2-40B4-BE49-F238E27FC236}">
                  <a16:creationId xmlns:a16="http://schemas.microsoft.com/office/drawing/2014/main" id="{C90D6A17-8829-4241-80E0-46FCCF3CC55B}"/>
                </a:ext>
              </a:extLst>
            </p:cNvPr>
            <p:cNvCxnSpPr>
              <a:cxnSpLocks noChangeShapeType="1"/>
              <a:stCxn id="19475" idx="3"/>
              <a:endCxn id="19479" idx="0"/>
            </p:cNvCxnSpPr>
            <p:nvPr/>
          </p:nvCxnSpPr>
          <p:spPr bwMode="auto">
            <a:xfrm flipH="1">
              <a:off x="4303" y="3126"/>
              <a:ext cx="126" cy="28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30008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94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94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194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019A97B7-1E36-644B-B7F2-3A7AC71DE1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Traversal trick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8E77DFC-21A0-E84C-82DD-D89CCE3DFF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To quickly generate a traversal: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Trace a path around the tree.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As you pass a node on the</a:t>
            </a:r>
            <a:br>
              <a:rPr lang="en-US" altLang="en-US"/>
            </a:br>
            <a:r>
              <a:rPr lang="en-US" altLang="en-US"/>
              <a:t>proper side, process it.</a:t>
            </a:r>
          </a:p>
          <a:p>
            <a:pPr marL="912813" lvl="2" indent="-174625" eaLnBrk="1" hangingPunct="1">
              <a:spcBef>
                <a:spcPts val="200"/>
              </a:spcBef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pre-order: left side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in-order: bottom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post-order: right side</a:t>
            </a:r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pre-order:	17  41  29  6  9  81  40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in-order:	29  41  6  17  81  9  40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post-order:	29  6  41  81  40  9  17</a:t>
            </a:r>
          </a:p>
        </p:txBody>
      </p:sp>
      <p:grpSp>
        <p:nvGrpSpPr>
          <p:cNvPr id="26628" name="Group 3">
            <a:extLst>
              <a:ext uri="{FF2B5EF4-FFF2-40B4-BE49-F238E27FC236}">
                <a16:creationId xmlns:a16="http://schemas.microsoft.com/office/drawing/2014/main" id="{31A11D07-6495-374B-B35E-E3CE6A0EF7B4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219200"/>
            <a:ext cx="3198813" cy="2986088"/>
            <a:chOff x="3408" y="768"/>
            <a:chExt cx="2015" cy="1881"/>
          </a:xfrm>
        </p:grpSpPr>
        <p:sp>
          <p:nvSpPr>
            <p:cNvPr id="18436" name="Oval 4">
              <a:extLst>
                <a:ext uri="{FF2B5EF4-FFF2-40B4-BE49-F238E27FC236}">
                  <a16:creationId xmlns:a16="http://schemas.microsoft.com/office/drawing/2014/main" id="{47DFC6D8-D275-7D42-91AF-1C3215C3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" y="2317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40</a:t>
              </a:r>
            </a:p>
          </p:txBody>
        </p:sp>
        <p:sp>
          <p:nvSpPr>
            <p:cNvPr id="18437" name="Oval 5">
              <a:extLst>
                <a:ext uri="{FF2B5EF4-FFF2-40B4-BE49-F238E27FC236}">
                  <a16:creationId xmlns:a16="http://schemas.microsoft.com/office/drawing/2014/main" id="{CC351AAB-E1A2-A24A-84AC-88E58FA2B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231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81</a:t>
              </a:r>
            </a:p>
          </p:txBody>
        </p:sp>
        <p:sp>
          <p:nvSpPr>
            <p:cNvPr id="18438" name="Oval 6">
              <a:extLst>
                <a:ext uri="{FF2B5EF4-FFF2-40B4-BE49-F238E27FC236}">
                  <a16:creationId xmlns:a16="http://schemas.microsoft.com/office/drawing/2014/main" id="{EDA4A25B-CCF5-E14F-B84D-A26B49C3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" y="1716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9</a:t>
              </a:r>
            </a:p>
          </p:txBody>
        </p:sp>
        <p:sp>
          <p:nvSpPr>
            <p:cNvPr id="18439" name="Oval 7">
              <a:extLst>
                <a:ext uri="{FF2B5EF4-FFF2-40B4-BE49-F238E27FC236}">
                  <a16:creationId xmlns:a16="http://schemas.microsoft.com/office/drawing/2014/main" id="{314E0C7B-D590-824C-B010-443107ACC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1716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41</a:t>
              </a:r>
            </a:p>
          </p:txBody>
        </p:sp>
        <p:sp>
          <p:nvSpPr>
            <p:cNvPr id="18440" name="Oval 8">
              <a:extLst>
                <a:ext uri="{FF2B5EF4-FFF2-40B4-BE49-F238E27FC236}">
                  <a16:creationId xmlns:a16="http://schemas.microsoft.com/office/drawing/2014/main" id="{9049446C-812F-D04C-9F36-421D1A9C2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182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17</a:t>
              </a:r>
            </a:p>
          </p:txBody>
        </p:sp>
        <p:cxnSp>
          <p:nvCxnSpPr>
            <p:cNvPr id="26635" name="AutoShape 9">
              <a:extLst>
                <a:ext uri="{FF2B5EF4-FFF2-40B4-BE49-F238E27FC236}">
                  <a16:creationId xmlns:a16="http://schemas.microsoft.com/office/drawing/2014/main" id="{124AE2AF-73B0-5F46-96C9-CF983F39AAD6}"/>
                </a:ext>
              </a:extLst>
            </p:cNvPr>
            <p:cNvCxnSpPr>
              <a:cxnSpLocks noChangeShapeType="1"/>
              <a:stCxn id="18440" idx="3"/>
              <a:endCxn id="18439" idx="0"/>
            </p:cNvCxnSpPr>
            <p:nvPr/>
          </p:nvCxnSpPr>
          <p:spPr bwMode="auto">
            <a:xfrm flipH="1">
              <a:off x="3828" y="1484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6" name="AutoShape 10">
              <a:extLst>
                <a:ext uri="{FF2B5EF4-FFF2-40B4-BE49-F238E27FC236}">
                  <a16:creationId xmlns:a16="http://schemas.microsoft.com/office/drawing/2014/main" id="{D627CEA7-0C71-7047-9BBD-03588F7DCD8A}"/>
                </a:ext>
              </a:extLst>
            </p:cNvPr>
            <p:cNvCxnSpPr>
              <a:cxnSpLocks noChangeShapeType="1"/>
              <a:stCxn id="18440" idx="5"/>
              <a:endCxn id="18438" idx="0"/>
            </p:cNvCxnSpPr>
            <p:nvPr/>
          </p:nvCxnSpPr>
          <p:spPr bwMode="auto">
            <a:xfrm>
              <a:off x="4523" y="1466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7" name="AutoShape 11">
              <a:extLst>
                <a:ext uri="{FF2B5EF4-FFF2-40B4-BE49-F238E27FC236}">
                  <a16:creationId xmlns:a16="http://schemas.microsoft.com/office/drawing/2014/main" id="{9E4DE813-7997-8D4C-BCEC-F0E3E5A6AA92}"/>
                </a:ext>
              </a:extLst>
            </p:cNvPr>
            <p:cNvCxnSpPr>
              <a:cxnSpLocks noChangeShapeType="1"/>
              <a:stCxn id="18438" idx="3"/>
              <a:endCxn id="18437" idx="0"/>
            </p:cNvCxnSpPr>
            <p:nvPr/>
          </p:nvCxnSpPr>
          <p:spPr bwMode="auto">
            <a:xfrm flipH="1">
              <a:off x="4728" y="2000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8" name="AutoShape 12">
              <a:extLst>
                <a:ext uri="{FF2B5EF4-FFF2-40B4-BE49-F238E27FC236}">
                  <a16:creationId xmlns:a16="http://schemas.microsoft.com/office/drawing/2014/main" id="{7FE22432-34E8-C147-AEFE-3B64F0722342}"/>
                </a:ext>
              </a:extLst>
            </p:cNvPr>
            <p:cNvCxnSpPr>
              <a:cxnSpLocks noChangeShapeType="1"/>
              <a:stCxn id="18438" idx="5"/>
              <a:endCxn id="18436" idx="0"/>
            </p:cNvCxnSpPr>
            <p:nvPr/>
          </p:nvCxnSpPr>
          <p:spPr bwMode="auto">
            <a:xfrm>
              <a:off x="5105" y="2000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5" name="Oval 13">
              <a:extLst>
                <a:ext uri="{FF2B5EF4-FFF2-40B4-BE49-F238E27FC236}">
                  <a16:creationId xmlns:a16="http://schemas.microsoft.com/office/drawing/2014/main" id="{9340763C-9686-F644-AFBD-341040C8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2317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18446" name="Oval 14">
              <a:extLst>
                <a:ext uri="{FF2B5EF4-FFF2-40B4-BE49-F238E27FC236}">
                  <a16:creationId xmlns:a16="http://schemas.microsoft.com/office/drawing/2014/main" id="{0A121527-4CC6-3241-BBC7-627D64EE6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317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29</a:t>
              </a:r>
            </a:p>
          </p:txBody>
        </p:sp>
        <p:cxnSp>
          <p:nvCxnSpPr>
            <p:cNvPr id="26641" name="AutoShape 15">
              <a:extLst>
                <a:ext uri="{FF2B5EF4-FFF2-40B4-BE49-F238E27FC236}">
                  <a16:creationId xmlns:a16="http://schemas.microsoft.com/office/drawing/2014/main" id="{8573E3F6-1D82-084C-A75B-71DD898B119B}"/>
                </a:ext>
              </a:extLst>
            </p:cNvPr>
            <p:cNvCxnSpPr>
              <a:cxnSpLocks noChangeShapeType="1"/>
              <a:stCxn id="18439" idx="3"/>
              <a:endCxn id="18446" idx="0"/>
            </p:cNvCxnSpPr>
            <p:nvPr/>
          </p:nvCxnSpPr>
          <p:spPr bwMode="auto">
            <a:xfrm flipH="1">
              <a:off x="3569" y="2000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2" name="AutoShape 16">
              <a:extLst>
                <a:ext uri="{FF2B5EF4-FFF2-40B4-BE49-F238E27FC236}">
                  <a16:creationId xmlns:a16="http://schemas.microsoft.com/office/drawing/2014/main" id="{272F0E18-CAA5-354E-A50F-9E822DAF183F}"/>
                </a:ext>
              </a:extLst>
            </p:cNvPr>
            <p:cNvCxnSpPr>
              <a:cxnSpLocks noChangeShapeType="1"/>
              <a:stCxn id="18439" idx="5"/>
              <a:endCxn id="18445" idx="0"/>
            </p:cNvCxnSpPr>
            <p:nvPr/>
          </p:nvCxnSpPr>
          <p:spPr bwMode="auto">
            <a:xfrm>
              <a:off x="3942" y="2000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3" name="Text Box 17">
              <a:extLst>
                <a:ext uri="{FF2B5EF4-FFF2-40B4-BE49-F238E27FC236}">
                  <a16:creationId xmlns:a16="http://schemas.microsoft.com/office/drawing/2014/main" id="{B20C6DA1-36AD-FB4B-911C-2294F22C0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" y="768"/>
              <a:ext cx="909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overallRoot</a:t>
              </a:r>
            </a:p>
          </p:txBody>
        </p:sp>
        <p:cxnSp>
          <p:nvCxnSpPr>
            <p:cNvPr id="26644" name="AutoShape 18">
              <a:extLst>
                <a:ext uri="{FF2B5EF4-FFF2-40B4-BE49-F238E27FC236}">
                  <a16:creationId xmlns:a16="http://schemas.microsoft.com/office/drawing/2014/main" id="{03377FFE-B434-BE45-95F1-B6EF5B734002}"/>
                </a:ext>
              </a:extLst>
            </p:cNvPr>
            <p:cNvCxnSpPr>
              <a:cxnSpLocks noChangeShapeType="1"/>
              <a:stCxn id="26643" idx="2"/>
              <a:endCxn id="18440" idx="0"/>
            </p:cNvCxnSpPr>
            <p:nvPr/>
          </p:nvCxnSpPr>
          <p:spPr bwMode="auto">
            <a:xfrm>
              <a:off x="4409" y="1019"/>
              <a:ext cx="1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451" name="Freeform 19">
            <a:extLst>
              <a:ext uri="{FF2B5EF4-FFF2-40B4-BE49-F238E27FC236}">
                <a16:creationId xmlns:a16="http://schemas.microsoft.com/office/drawing/2014/main" id="{B22EE840-32BB-0F4B-A96B-E94812767136}"/>
              </a:ext>
            </a:extLst>
          </p:cNvPr>
          <p:cNvSpPr>
            <a:spLocks/>
          </p:cNvSpPr>
          <p:nvPr/>
        </p:nvSpPr>
        <p:spPr bwMode="auto">
          <a:xfrm>
            <a:off x="5334000" y="1636713"/>
            <a:ext cx="3348038" cy="2743200"/>
          </a:xfrm>
          <a:custGeom>
            <a:avLst/>
            <a:gdLst>
              <a:gd name="T0" fmla="*/ 809 w 2109"/>
              <a:gd name="T1" fmla="*/ 11 h 1728"/>
              <a:gd name="T2" fmla="*/ 804 w 2109"/>
              <a:gd name="T3" fmla="*/ 368 h 1728"/>
              <a:gd name="T4" fmla="*/ 217 w 2109"/>
              <a:gd name="T5" fmla="*/ 730 h 1728"/>
              <a:gd name="T6" fmla="*/ 217 w 2109"/>
              <a:gd name="T7" fmla="*/ 1004 h 1728"/>
              <a:gd name="T8" fmla="*/ 0 w 2109"/>
              <a:gd name="T9" fmla="*/ 1344 h 1728"/>
              <a:gd name="T10" fmla="*/ 0 w 2109"/>
              <a:gd name="T11" fmla="*/ 1635 h 1728"/>
              <a:gd name="T12" fmla="*/ 137 w 2109"/>
              <a:gd name="T13" fmla="*/ 1723 h 1728"/>
              <a:gd name="T14" fmla="*/ 307 w 2109"/>
              <a:gd name="T15" fmla="*/ 1723 h 1728"/>
              <a:gd name="T16" fmla="*/ 412 w 2109"/>
              <a:gd name="T17" fmla="*/ 1624 h 1728"/>
              <a:gd name="T18" fmla="*/ 406 w 2109"/>
              <a:gd name="T19" fmla="*/ 1076 h 1728"/>
              <a:gd name="T20" fmla="*/ 543 w 2109"/>
              <a:gd name="T21" fmla="*/ 1081 h 1728"/>
              <a:gd name="T22" fmla="*/ 554 w 2109"/>
              <a:gd name="T23" fmla="*/ 1619 h 1728"/>
              <a:gd name="T24" fmla="*/ 670 w 2109"/>
              <a:gd name="T25" fmla="*/ 1717 h 1728"/>
              <a:gd name="T26" fmla="*/ 845 w 2109"/>
              <a:gd name="T27" fmla="*/ 1717 h 1728"/>
              <a:gd name="T28" fmla="*/ 960 w 2109"/>
              <a:gd name="T29" fmla="*/ 1624 h 1728"/>
              <a:gd name="T30" fmla="*/ 966 w 2109"/>
              <a:gd name="T31" fmla="*/ 1355 h 1728"/>
              <a:gd name="T32" fmla="*/ 697 w 2109"/>
              <a:gd name="T33" fmla="*/ 993 h 1728"/>
              <a:gd name="T34" fmla="*/ 697 w 2109"/>
              <a:gd name="T35" fmla="*/ 730 h 1728"/>
              <a:gd name="T36" fmla="*/ 960 w 2109"/>
              <a:gd name="T37" fmla="*/ 543 h 1728"/>
              <a:gd name="T38" fmla="*/ 1158 w 2109"/>
              <a:gd name="T39" fmla="*/ 543 h 1728"/>
              <a:gd name="T40" fmla="*/ 1427 w 2109"/>
              <a:gd name="T41" fmla="*/ 675 h 1728"/>
              <a:gd name="T42" fmla="*/ 1427 w 2109"/>
              <a:gd name="T43" fmla="*/ 960 h 1728"/>
              <a:gd name="T44" fmla="*/ 1174 w 2109"/>
              <a:gd name="T45" fmla="*/ 1355 h 1728"/>
              <a:gd name="T46" fmla="*/ 1169 w 2109"/>
              <a:gd name="T47" fmla="*/ 1624 h 1728"/>
              <a:gd name="T48" fmla="*/ 1295 w 2109"/>
              <a:gd name="T49" fmla="*/ 1717 h 1728"/>
              <a:gd name="T50" fmla="*/ 1451 w 2109"/>
              <a:gd name="T51" fmla="*/ 1717 h 1728"/>
              <a:gd name="T52" fmla="*/ 1572 w 2109"/>
              <a:gd name="T53" fmla="*/ 1652 h 1728"/>
              <a:gd name="T54" fmla="*/ 1572 w 2109"/>
              <a:gd name="T55" fmla="*/ 1070 h 1728"/>
              <a:gd name="T56" fmla="*/ 1714 w 2109"/>
              <a:gd name="T57" fmla="*/ 1070 h 1728"/>
              <a:gd name="T58" fmla="*/ 1714 w 2109"/>
              <a:gd name="T59" fmla="*/ 1646 h 1728"/>
              <a:gd name="T60" fmla="*/ 1824 w 2109"/>
              <a:gd name="T61" fmla="*/ 1728 h 1728"/>
              <a:gd name="T62" fmla="*/ 1994 w 2109"/>
              <a:gd name="T63" fmla="*/ 1728 h 1728"/>
              <a:gd name="T64" fmla="*/ 2109 w 2109"/>
              <a:gd name="T65" fmla="*/ 1624 h 1728"/>
              <a:gd name="T66" fmla="*/ 2109 w 2109"/>
              <a:gd name="T67" fmla="*/ 1328 h 1728"/>
              <a:gd name="T68" fmla="*/ 1851 w 2109"/>
              <a:gd name="T69" fmla="*/ 1010 h 1728"/>
              <a:gd name="T70" fmla="*/ 1851 w 2109"/>
              <a:gd name="T71" fmla="*/ 708 h 1728"/>
              <a:gd name="T72" fmla="*/ 1270 w 2109"/>
              <a:gd name="T73" fmla="*/ 379 h 1728"/>
              <a:gd name="T74" fmla="*/ 1270 w 2109"/>
              <a:gd name="T75" fmla="*/ 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09" h="1728">
                <a:moveTo>
                  <a:pt x="809" y="11"/>
                </a:moveTo>
                <a:lnTo>
                  <a:pt x="804" y="368"/>
                </a:lnTo>
                <a:lnTo>
                  <a:pt x="217" y="730"/>
                </a:lnTo>
                <a:lnTo>
                  <a:pt x="217" y="1004"/>
                </a:lnTo>
                <a:lnTo>
                  <a:pt x="0" y="1344"/>
                </a:lnTo>
                <a:lnTo>
                  <a:pt x="0" y="1635"/>
                </a:lnTo>
                <a:lnTo>
                  <a:pt x="137" y="1723"/>
                </a:lnTo>
                <a:lnTo>
                  <a:pt x="307" y="1723"/>
                </a:lnTo>
                <a:lnTo>
                  <a:pt x="412" y="1624"/>
                </a:lnTo>
                <a:lnTo>
                  <a:pt x="406" y="1076"/>
                </a:lnTo>
                <a:lnTo>
                  <a:pt x="543" y="1081"/>
                </a:lnTo>
                <a:lnTo>
                  <a:pt x="554" y="1619"/>
                </a:lnTo>
                <a:lnTo>
                  <a:pt x="670" y="1717"/>
                </a:lnTo>
                <a:lnTo>
                  <a:pt x="845" y="1717"/>
                </a:lnTo>
                <a:lnTo>
                  <a:pt x="960" y="1624"/>
                </a:lnTo>
                <a:lnTo>
                  <a:pt x="966" y="1355"/>
                </a:lnTo>
                <a:lnTo>
                  <a:pt x="697" y="993"/>
                </a:lnTo>
                <a:lnTo>
                  <a:pt x="697" y="730"/>
                </a:lnTo>
                <a:lnTo>
                  <a:pt x="960" y="543"/>
                </a:lnTo>
                <a:lnTo>
                  <a:pt x="1158" y="543"/>
                </a:lnTo>
                <a:lnTo>
                  <a:pt x="1427" y="675"/>
                </a:lnTo>
                <a:lnTo>
                  <a:pt x="1427" y="960"/>
                </a:lnTo>
                <a:lnTo>
                  <a:pt x="1174" y="1355"/>
                </a:lnTo>
                <a:lnTo>
                  <a:pt x="1169" y="1624"/>
                </a:lnTo>
                <a:lnTo>
                  <a:pt x="1295" y="1717"/>
                </a:lnTo>
                <a:lnTo>
                  <a:pt x="1451" y="1717"/>
                </a:lnTo>
                <a:lnTo>
                  <a:pt x="1572" y="1652"/>
                </a:lnTo>
                <a:lnTo>
                  <a:pt x="1572" y="1070"/>
                </a:lnTo>
                <a:lnTo>
                  <a:pt x="1714" y="1070"/>
                </a:lnTo>
                <a:lnTo>
                  <a:pt x="1714" y="1646"/>
                </a:lnTo>
                <a:lnTo>
                  <a:pt x="1824" y="1728"/>
                </a:lnTo>
                <a:lnTo>
                  <a:pt x="1994" y="1728"/>
                </a:lnTo>
                <a:lnTo>
                  <a:pt x="2109" y="1624"/>
                </a:lnTo>
                <a:lnTo>
                  <a:pt x="2109" y="1328"/>
                </a:lnTo>
                <a:lnTo>
                  <a:pt x="1851" y="1010"/>
                </a:lnTo>
                <a:lnTo>
                  <a:pt x="1851" y="708"/>
                </a:lnTo>
                <a:lnTo>
                  <a:pt x="1270" y="379"/>
                </a:lnTo>
                <a:lnTo>
                  <a:pt x="1270" y="0"/>
                </a:lnTo>
              </a:path>
            </a:pathLst>
          </a:custGeom>
          <a:noFill/>
          <a:ln w="5076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5487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92160F5-D252-F044-BBA6-A7323533D0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1E31E8-0EA2-D84D-8B09-B468F34D9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Times New Roman" panose="02020603050405020304" pitchFamily="18" charset="0"/>
              <a:buChar char="•"/>
            </a:pPr>
            <a:r>
              <a:rPr lang="en-US" altLang="en-US"/>
              <a:t>Add a method </a:t>
            </a:r>
            <a:r>
              <a:rPr lang="en-US" altLang="en-US">
                <a:latin typeface="Courier New" panose="02070309020205020404" pitchFamily="49" charset="0"/>
              </a:rPr>
              <a:t>contains</a:t>
            </a:r>
            <a:r>
              <a:rPr lang="en-US" altLang="en-US"/>
              <a:t> to the </a:t>
            </a: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 class that searches the tree for a given integer, returning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 if it is found.</a:t>
            </a:r>
          </a:p>
          <a:p>
            <a:pPr lvl="1" eaLnBrk="1" hangingPunct="1"/>
            <a:endParaRPr lang="en-US" altLang="en-US" sz="800"/>
          </a:p>
          <a:p>
            <a:pPr lvl="1" eaLnBrk="1" hangingPunct="1">
              <a:buFont typeface="Times New Roman" panose="02020603050405020304" pitchFamily="18" charset="0"/>
              <a:buChar char="–"/>
            </a:pPr>
            <a:r>
              <a:rPr lang="en-US" altLang="en-US"/>
              <a:t>If an </a:t>
            </a: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 variable </a:t>
            </a:r>
            <a:r>
              <a:rPr lang="en-US" altLang="en-US">
                <a:latin typeface="Courier New" panose="02070309020205020404" pitchFamily="49" charset="0"/>
              </a:rPr>
              <a:t>tree</a:t>
            </a:r>
            <a:r>
              <a:rPr lang="en-US" altLang="en-US"/>
              <a:t> referred to the tree below, the following calls would have these results:</a:t>
            </a:r>
          </a:p>
          <a:p>
            <a:pPr lvl="2" eaLnBrk="1" hangingPunct="1"/>
            <a:endParaRPr lang="en-US" altLang="en-US" sz="800">
              <a:latin typeface="Courier New" panose="02070309020205020404" pitchFamily="49" charset="0"/>
            </a:endParaRP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</a:rPr>
              <a:t>tree.contains(87)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tree.contains(60)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tree.contains(63)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false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tree.contains(42)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false</a:t>
            </a:r>
            <a:endParaRPr lang="en-US" altLang="en-US"/>
          </a:p>
        </p:txBody>
      </p:sp>
      <p:grpSp>
        <p:nvGrpSpPr>
          <p:cNvPr id="28676" name="Group 4">
            <a:extLst>
              <a:ext uri="{FF2B5EF4-FFF2-40B4-BE49-F238E27FC236}">
                <a16:creationId xmlns:a16="http://schemas.microsoft.com/office/drawing/2014/main" id="{52CAC1C7-B3D2-3F42-A3A9-5938ABFAED4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2879725"/>
            <a:ext cx="3200400" cy="2759075"/>
            <a:chOff x="3408" y="2256"/>
            <a:chExt cx="2016" cy="1882"/>
          </a:xfrm>
        </p:grpSpPr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1681075D-253F-7449-A3A8-ADF172FDC1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3804"/>
              <a:ext cx="322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44038" name="Oval 6">
              <a:extLst>
                <a:ext uri="{FF2B5EF4-FFF2-40B4-BE49-F238E27FC236}">
                  <a16:creationId xmlns:a16="http://schemas.microsoft.com/office/drawing/2014/main" id="{1CFC4599-AFAF-C646-A714-F7EE2FB2DC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67" y="3804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44039" name="Oval 7">
              <a:extLst>
                <a:ext uri="{FF2B5EF4-FFF2-40B4-BE49-F238E27FC236}">
                  <a16:creationId xmlns:a16="http://schemas.microsoft.com/office/drawing/2014/main" id="{BFAB1DE1-8C4C-5046-AC1C-02EBDC5D0A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9" y="3203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D5B8E8C9-7CDD-6F4A-A04A-F635455D7F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6" y="3203"/>
              <a:ext cx="324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44041" name="Oval 9">
              <a:extLst>
                <a:ext uri="{FF2B5EF4-FFF2-40B4-BE49-F238E27FC236}">
                  <a16:creationId xmlns:a16="http://schemas.microsoft.com/office/drawing/2014/main" id="{96447149-D5B9-F74C-B041-AEAC298FEA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28682" name="AutoShape 10">
              <a:extLst>
                <a:ext uri="{FF2B5EF4-FFF2-40B4-BE49-F238E27FC236}">
                  <a16:creationId xmlns:a16="http://schemas.microsoft.com/office/drawing/2014/main" id="{21AD9135-C1B5-2943-A3CE-AEAAB6F9060B}"/>
                </a:ext>
              </a:extLst>
            </p:cNvPr>
            <p:cNvCxnSpPr>
              <a:cxnSpLocks noChangeShapeType="1"/>
              <a:stCxn id="44041" idx="3"/>
              <a:endCxn id="44040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3" name="AutoShape 11">
              <a:extLst>
                <a:ext uri="{FF2B5EF4-FFF2-40B4-BE49-F238E27FC236}">
                  <a16:creationId xmlns:a16="http://schemas.microsoft.com/office/drawing/2014/main" id="{44C8B0D7-B81D-364A-8A5C-D0DB800BECA3}"/>
                </a:ext>
              </a:extLst>
            </p:cNvPr>
            <p:cNvCxnSpPr>
              <a:cxnSpLocks noChangeShapeType="1"/>
              <a:stCxn id="44041" idx="5"/>
              <a:endCxn id="44039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4" name="AutoShape 12">
              <a:extLst>
                <a:ext uri="{FF2B5EF4-FFF2-40B4-BE49-F238E27FC236}">
                  <a16:creationId xmlns:a16="http://schemas.microsoft.com/office/drawing/2014/main" id="{ECDD04B3-4F33-8B4B-AEAE-A8A3129639C1}"/>
                </a:ext>
              </a:extLst>
            </p:cNvPr>
            <p:cNvCxnSpPr>
              <a:cxnSpLocks noChangeShapeType="1"/>
              <a:stCxn id="44039" idx="3"/>
              <a:endCxn id="44038" idx="0"/>
            </p:cNvCxnSpPr>
            <p:nvPr/>
          </p:nvCxnSpPr>
          <p:spPr bwMode="auto">
            <a:xfrm flipH="1">
              <a:off x="4729" y="3501"/>
              <a:ext cx="147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5" name="AutoShape 13">
              <a:extLst>
                <a:ext uri="{FF2B5EF4-FFF2-40B4-BE49-F238E27FC236}">
                  <a16:creationId xmlns:a16="http://schemas.microsoft.com/office/drawing/2014/main" id="{2F5F958C-EB60-5345-B220-31851FC58A5C}"/>
                </a:ext>
              </a:extLst>
            </p:cNvPr>
            <p:cNvCxnSpPr>
              <a:cxnSpLocks noChangeShapeType="1"/>
              <a:stCxn id="44039" idx="5"/>
              <a:endCxn id="44037" idx="0"/>
            </p:cNvCxnSpPr>
            <p:nvPr/>
          </p:nvCxnSpPr>
          <p:spPr bwMode="auto">
            <a:xfrm>
              <a:off x="5105" y="3501"/>
              <a:ext cx="158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6" name="Oval 14">
              <a:extLst>
                <a:ext uri="{FF2B5EF4-FFF2-40B4-BE49-F238E27FC236}">
                  <a16:creationId xmlns:a16="http://schemas.microsoft.com/office/drawing/2014/main" id="{D44AE2B9-5243-2B49-849E-3710079736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1" y="3804"/>
              <a:ext cx="324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44047" name="Oval 15">
              <a:extLst>
                <a:ext uri="{FF2B5EF4-FFF2-40B4-BE49-F238E27FC236}">
                  <a16:creationId xmlns:a16="http://schemas.microsoft.com/office/drawing/2014/main" id="{F49217C0-AF78-2E49-8CBF-B4E86EF572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804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28688" name="AutoShape 16">
              <a:extLst>
                <a:ext uri="{FF2B5EF4-FFF2-40B4-BE49-F238E27FC236}">
                  <a16:creationId xmlns:a16="http://schemas.microsoft.com/office/drawing/2014/main" id="{A40C3273-1E88-9448-891A-CCF559564576}"/>
                </a:ext>
              </a:extLst>
            </p:cNvPr>
            <p:cNvCxnSpPr>
              <a:cxnSpLocks noChangeShapeType="1"/>
              <a:stCxn id="44040" idx="3"/>
              <a:endCxn id="44047" idx="0"/>
            </p:cNvCxnSpPr>
            <p:nvPr/>
          </p:nvCxnSpPr>
          <p:spPr bwMode="auto">
            <a:xfrm flipH="1">
              <a:off x="3570" y="3505"/>
              <a:ext cx="144" cy="2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9" name="AutoShape 17">
              <a:extLst>
                <a:ext uri="{FF2B5EF4-FFF2-40B4-BE49-F238E27FC236}">
                  <a16:creationId xmlns:a16="http://schemas.microsoft.com/office/drawing/2014/main" id="{AFE51A66-D7D4-4A49-8CD1-177A62749A2A}"/>
                </a:ext>
              </a:extLst>
            </p:cNvPr>
            <p:cNvCxnSpPr>
              <a:cxnSpLocks noChangeShapeType="1"/>
              <a:stCxn id="44040" idx="5"/>
              <a:endCxn id="44046" idx="0"/>
            </p:cNvCxnSpPr>
            <p:nvPr/>
          </p:nvCxnSpPr>
          <p:spPr bwMode="auto">
            <a:xfrm>
              <a:off x="3942" y="3501"/>
              <a:ext cx="161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50" name="Text Box 18">
              <a:extLst>
                <a:ext uri="{FF2B5EF4-FFF2-40B4-BE49-F238E27FC236}">
                  <a16:creationId xmlns:a16="http://schemas.microsoft.com/office/drawing/2014/main" id="{5F23EF5E-E085-6B47-98E2-58FCB78CB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" y="2256"/>
              <a:ext cx="91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Tahoma" charset="0"/>
                  <a:ea typeface="+mn-ea"/>
                </a:rPr>
                <a:t>overallRoot</a:t>
              </a:r>
            </a:p>
          </p:txBody>
        </p:sp>
        <p:cxnSp>
          <p:nvCxnSpPr>
            <p:cNvPr id="28691" name="AutoShape 19">
              <a:extLst>
                <a:ext uri="{FF2B5EF4-FFF2-40B4-BE49-F238E27FC236}">
                  <a16:creationId xmlns:a16="http://schemas.microsoft.com/office/drawing/2014/main" id="{434BAD7A-479F-7546-9B7C-9973665F48A3}"/>
                </a:ext>
              </a:extLst>
            </p:cNvPr>
            <p:cNvCxnSpPr>
              <a:cxnSpLocks noChangeShapeType="1"/>
              <a:stCxn id="44050" idx="2"/>
              <a:endCxn id="44041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592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D572960-5206-C14F-A584-681A38AB7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 solution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8C8D5B0-CE99-F148-B4A9-2B827AC7F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Returns whether this tree contains the given integer.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boolean contains(int value) {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return </a:t>
            </a:r>
            <a:r>
              <a:rPr lang="en-US" altLang="en-US" sz="2000" b="1">
                <a:latin typeface="Courier New" panose="02070309020205020404" pitchFamily="49" charset="0"/>
              </a:rPr>
              <a:t>contains(overallRoot, value);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private boolean </a:t>
            </a:r>
            <a:r>
              <a:rPr lang="en-US" altLang="en-US" sz="2000" b="1">
                <a:latin typeface="Courier New" panose="02070309020205020404" pitchFamily="49" charset="0"/>
              </a:rPr>
              <a:t>contains</a:t>
            </a:r>
            <a:r>
              <a:rPr lang="en-US" altLang="en-US" sz="2000">
                <a:latin typeface="Courier New" panose="02070309020205020404" pitchFamily="49" charset="0"/>
              </a:rPr>
              <a:t>(IntTreeNode node, int value) {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if (node == null) {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return false;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base case: not found here</a:t>
            </a:r>
            <a:endParaRPr lang="en-US" altLang="en-US" sz="200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== value) {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return true; 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base case: found here</a:t>
            </a:r>
            <a:endParaRPr lang="en-US" altLang="en-US" sz="200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{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recursive case: search left/right subtrees</a:t>
            </a:r>
            <a:endParaRPr lang="en-US" altLang="en-US" sz="200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return </a:t>
            </a:r>
            <a:r>
              <a:rPr lang="en-US" altLang="en-US" sz="2000" b="1">
                <a:latin typeface="Courier New" panose="02070309020205020404" pitchFamily="49" charset="0"/>
              </a:rPr>
              <a:t>contains(node.left, value) ||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   </a:t>
            </a:r>
            <a:r>
              <a:rPr lang="en-US" altLang="en-US" sz="2000" b="1">
                <a:latin typeface="Courier New" panose="02070309020205020404" pitchFamily="49" charset="0"/>
              </a:rPr>
              <a:t>contains(node.right, value);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marL="0" indent="0" eaLnBrk="1" hangingPunct="1">
              <a:lnSpc>
                <a:spcPct val="70000"/>
              </a:lnSpc>
              <a:buFont typeface="Wingdings 2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944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2EC7B9F-E6B7-CF4A-901B-ECE3B0EB7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Map</a:t>
            </a:r>
            <a:r>
              <a:rPr lang="en-US" altLang="en-US"/>
              <a:t> implementation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F2A8B82-8908-8142-9D58-E3242ED93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Java, maps are represented by </a:t>
            </a:r>
            <a:r>
              <a:rPr lang="en-US" altLang="en-US">
                <a:latin typeface="Courier New" panose="02070309020205020404" pitchFamily="49" charset="0"/>
              </a:rPr>
              <a:t>Map</a:t>
            </a:r>
            <a:r>
              <a:rPr lang="en-US" altLang="en-US"/>
              <a:t> type in </a:t>
            </a:r>
            <a:r>
              <a:rPr lang="en-US" altLang="en-US">
                <a:latin typeface="Courier New" panose="02070309020205020404" pitchFamily="49" charset="0"/>
              </a:rPr>
              <a:t>java.util</a:t>
            </a:r>
          </a:p>
          <a:p>
            <a:pPr lvl="1" eaLnBrk="1" hangingPunct="1"/>
            <a:endParaRPr lang="en-US" altLang="en-US" sz="120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Map</a:t>
            </a:r>
            <a:r>
              <a:rPr lang="en-US" altLang="en-US"/>
              <a:t> is implemented by the </a:t>
            </a:r>
            <a:r>
              <a:rPr lang="en-US" altLang="en-US">
                <a:latin typeface="Courier New" panose="02070309020205020404" pitchFamily="49" charset="0"/>
              </a:rPr>
              <a:t>HashMap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TreeMap</a:t>
            </a:r>
            <a:r>
              <a:rPr lang="en-US" altLang="en-US"/>
              <a:t> classes</a:t>
            </a:r>
            <a:endParaRPr lang="en-US" altLang="en-US">
              <a:latin typeface="Courier New" panose="02070309020205020404" pitchFamily="49" charset="0"/>
            </a:endParaRPr>
          </a:p>
          <a:p>
            <a:pPr lvl="2" eaLnBrk="1" hangingPunct="1"/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>
                <a:latin typeface="Courier New" panose="02070309020205020404" pitchFamily="49" charset="0"/>
              </a:rPr>
              <a:t>HashMap</a:t>
            </a:r>
            <a:r>
              <a:rPr lang="en-US" altLang="en-US"/>
              <a:t>: implemented using an array called a "hash table";</a:t>
            </a:r>
            <a:br>
              <a:rPr lang="en-US" altLang="en-US"/>
            </a:br>
            <a:r>
              <a:rPr lang="en-US" altLang="en-US"/>
              <a:t>extremely fast: </a:t>
            </a:r>
            <a:r>
              <a:rPr lang="en-US" altLang="en-US" b="1"/>
              <a:t>O(1)</a:t>
            </a:r>
            <a:r>
              <a:rPr lang="en-US" altLang="en-US"/>
              <a:t> ; keys are stored in unpredictable order</a:t>
            </a:r>
            <a:br>
              <a:rPr lang="en-US" altLang="en-US"/>
            </a:br>
            <a:endParaRPr lang="en-US" altLang="en-US" sz="800"/>
          </a:p>
          <a:p>
            <a:pPr lvl="1" eaLnBrk="1" hangingPunct="1"/>
            <a:r>
              <a:rPr lang="en-US" altLang="en-US">
                <a:latin typeface="Courier New" panose="02070309020205020404" pitchFamily="49" charset="0"/>
              </a:rPr>
              <a:t>TreeMap</a:t>
            </a:r>
            <a:r>
              <a:rPr lang="en-US" altLang="en-US"/>
              <a:t>: implemented as a linked "binary tree" structure;</a:t>
            </a:r>
            <a:br>
              <a:rPr lang="en-US" altLang="en-US"/>
            </a:br>
            <a:r>
              <a:rPr lang="en-US" altLang="en-US"/>
              <a:t>very fast: </a:t>
            </a:r>
            <a:r>
              <a:rPr lang="en-US" altLang="en-US" b="1"/>
              <a:t>O(log N)</a:t>
            </a:r>
            <a:r>
              <a:rPr lang="en-US" altLang="en-US"/>
              <a:t> ; keys are stored in sorted order</a:t>
            </a:r>
          </a:p>
          <a:p>
            <a:pPr lvl="1" eaLnBrk="1" hangingPunct="1"/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>
                <a:solidFill>
                  <a:srgbClr val="C0C0C0"/>
                </a:solidFill>
                <a:latin typeface="Courier New" panose="02070309020205020404" pitchFamily="49" charset="0"/>
              </a:rPr>
              <a:t>LinkedHashMap</a:t>
            </a:r>
            <a:r>
              <a:rPr lang="en-US" altLang="en-US">
                <a:solidFill>
                  <a:srgbClr val="C0C0C0"/>
                </a:solidFill>
              </a:rPr>
              <a:t>: O(1) ; keys are stored in order of insertion</a:t>
            </a:r>
          </a:p>
          <a:p>
            <a:pPr lvl="1" eaLnBrk="1" hangingPunct="1"/>
            <a:endParaRPr lang="en-US" altLang="en-US" sz="800">
              <a:solidFill>
                <a:srgbClr val="C0C0C0"/>
              </a:solidFill>
            </a:endParaRPr>
          </a:p>
          <a:p>
            <a:pPr eaLnBrk="1" hangingPunct="1"/>
            <a:r>
              <a:rPr lang="en-US" altLang="en-US"/>
              <a:t>Maps require 2 type params: one for keys, one for values.</a:t>
            </a:r>
          </a:p>
          <a:p>
            <a:pPr lvl="1" eaLnBrk="1" hangingPunct="1"/>
            <a:endParaRPr lang="en-US" altLang="en-US" sz="12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900" b="1">
                <a:solidFill>
                  <a:srgbClr val="008000"/>
                </a:solidFill>
                <a:latin typeface="Courier New" panose="02070309020205020404" pitchFamily="49" charset="0"/>
              </a:rPr>
              <a:t>// maps from String keys to Integer values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Map</a:t>
            </a:r>
            <a:r>
              <a:rPr lang="en-US" altLang="en-US" sz="1900" b="1">
                <a:latin typeface="Courier New" panose="02070309020205020404" pitchFamily="49" charset="0"/>
              </a:rPr>
              <a:t>&lt;String, Integer&gt;</a:t>
            </a:r>
            <a:r>
              <a:rPr lang="en-US" altLang="en-US" sz="1900">
                <a:latin typeface="Courier New" panose="02070309020205020404" pitchFamily="49" charset="0"/>
              </a:rPr>
              <a:t> votes = new HashMap</a:t>
            </a:r>
            <a:r>
              <a:rPr lang="en-US" altLang="en-US" sz="1900" b="1">
                <a:latin typeface="Courier New" panose="02070309020205020404" pitchFamily="49" charset="0"/>
              </a:rPr>
              <a:t>&lt;String, Integer&gt;</a:t>
            </a:r>
            <a:r>
              <a:rPr lang="en-US" altLang="en-US" sz="190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en-US" sz="1900" b="1">
                <a:solidFill>
                  <a:srgbClr val="008000"/>
                </a:solidFill>
                <a:latin typeface="Courier New" panose="02070309020205020404" pitchFamily="49" charset="0"/>
              </a:rPr>
              <a:t>// maps from Integer keys to String values</a:t>
            </a:r>
          </a:p>
          <a:p>
            <a:pPr eaLnBrk="1" hangingPunct="1">
              <a:lnSpc>
                <a:spcPct val="80000"/>
              </a:lnSpc>
              <a:buFont typeface="Wingdings 2" pitchFamily="2" charset="2"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Map</a:t>
            </a:r>
            <a:r>
              <a:rPr lang="en-US" altLang="en-US" sz="1900" b="1">
                <a:latin typeface="Courier New" panose="02070309020205020404" pitchFamily="49" charset="0"/>
              </a:rPr>
              <a:t>&lt;Integer, String&gt;</a:t>
            </a:r>
            <a:r>
              <a:rPr lang="en-US" altLang="en-US" sz="1900">
                <a:latin typeface="Courier New" panose="02070309020205020404" pitchFamily="49" charset="0"/>
              </a:rPr>
              <a:t> words = new TreeMap</a:t>
            </a:r>
            <a:r>
              <a:rPr lang="en-US" altLang="en-US" sz="1900" b="1">
                <a:latin typeface="Courier New" panose="02070309020205020404" pitchFamily="49" charset="0"/>
              </a:rPr>
              <a:t>&lt;Integer, String&gt;</a:t>
            </a:r>
            <a:r>
              <a:rPr lang="en-US" altLang="en-US" sz="190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9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BED401AC-C417-7B42-AF03-6619CC5CAF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Template for tree methods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AF4ABD4B-284E-254E-A9E3-C3349B3A49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public class IntTree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private IntTreeNode overallRoot;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...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en-US" altLang="en-US" sz="1800">
              <a:latin typeface="Courier New" panose="02070309020205020404" pitchFamily="49" charset="0"/>
            </a:endParaRP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public </a:t>
            </a:r>
            <a:r>
              <a:rPr lang="en-US" altLang="en-US" sz="1800" b="1"/>
              <a:t>type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 b="1"/>
              <a:t>name</a:t>
            </a:r>
            <a:r>
              <a:rPr lang="en-US" altLang="en-US" sz="1800">
                <a:latin typeface="Courier New" panose="02070309020205020404" pitchFamily="49" charset="0"/>
              </a:rPr>
              <a:t>(</a:t>
            </a:r>
            <a:r>
              <a:rPr lang="en-US" altLang="en-US" sz="1800" b="1"/>
              <a:t>parameters</a:t>
            </a:r>
            <a:r>
              <a:rPr lang="en-US" altLang="en-US" sz="1800">
                <a:latin typeface="Courier New" panose="02070309020205020404" pitchFamily="49" charset="0"/>
              </a:rPr>
              <a:t>)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        name(overallRoot, </a:t>
            </a:r>
            <a:r>
              <a:rPr lang="en-US" altLang="en-US" sz="1800" b="1">
                <a:solidFill>
                  <a:srgbClr val="333399"/>
                </a:solidFill>
              </a:rPr>
              <a:t>parameters</a:t>
            </a: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);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en-US" altLang="en-US" sz="1800">
              <a:latin typeface="Courier New" panose="02070309020205020404" pitchFamily="49" charset="0"/>
            </a:endParaRP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    private </a:t>
            </a:r>
            <a:r>
              <a:rPr lang="en-US" altLang="en-US" sz="1800" b="1">
                <a:solidFill>
                  <a:srgbClr val="333399"/>
                </a:solidFill>
              </a:rPr>
              <a:t>type</a:t>
            </a: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b="1">
                <a:solidFill>
                  <a:srgbClr val="333399"/>
                </a:solidFill>
              </a:rPr>
              <a:t>name</a:t>
            </a: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(IntTreeNode root, </a:t>
            </a:r>
            <a:r>
              <a:rPr lang="en-US" altLang="en-US" sz="1800" b="1">
                <a:solidFill>
                  <a:srgbClr val="333399"/>
                </a:solidFill>
              </a:rPr>
              <a:t>parameters</a:t>
            </a: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) {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        ...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solidFill>
                  <a:srgbClr val="333399"/>
                </a:solidFill>
                <a:latin typeface="Courier New" panose="02070309020205020404" pitchFamily="49" charset="0"/>
              </a:rPr>
              <a:t>    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  <a:p>
            <a:pPr marL="231775" indent="-230188" eaLnBrk="1" hangingPunct="1">
              <a:lnSpc>
                <a:spcPct val="70000"/>
              </a:lnSpc>
              <a:spcBef>
                <a:spcPts val="500"/>
              </a:spcBef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endParaRPr lang="en-US" altLang="en-US" sz="1800">
              <a:latin typeface="Courier New" panose="02070309020205020404" pitchFamily="49" charset="0"/>
            </a:endParaRPr>
          </a:p>
          <a:p>
            <a:pPr marL="231775" indent="-230188" eaLnBrk="1" hangingPunct="1">
              <a:buFont typeface="Tahoma" panose="020B0604030504040204" pitchFamily="34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/>
              <a:t>Tree methods are often implemented recursively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/>
              <a:t>with a public/private pair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altLang="en-US"/>
              <a:t>the private version accepts the root node to process</a:t>
            </a:r>
          </a:p>
        </p:txBody>
      </p:sp>
    </p:spTree>
    <p:extLst>
      <p:ext uri="{BB962C8B-B14F-4D97-AF65-F5344CB8AC3E}">
        <p14:creationId xmlns:p14="http://schemas.microsoft.com/office/powerpoint/2010/main" val="1505404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BDA025FC-21FD-7C4F-9F39-458DB0382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</a:t>
            </a: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05A3F5B6-6245-A04B-B149-04DD99B78E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Binary Search Trees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/>
          </a:p>
          <a:p>
            <a:pPr eaLnBrk="1" hangingPunct="1">
              <a:buFont typeface="Wingdings 2" pitchFamily="2" charset="2"/>
              <a:buNone/>
            </a:pPr>
            <a:r>
              <a:rPr lang="en-US" altLang="en-US" b="1"/>
              <a:t>reading: 17.3 – 17.4</a:t>
            </a:r>
          </a:p>
        </p:txBody>
      </p:sp>
    </p:spTree>
    <p:extLst>
      <p:ext uri="{BB962C8B-B14F-4D97-AF65-F5344CB8AC3E}">
        <p14:creationId xmlns:p14="http://schemas.microsoft.com/office/powerpoint/2010/main" val="285507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48523DB8-3471-7E4F-9796-3041B565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 search trees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B5928584-725D-574E-AF06-8CE84FE91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binary search tree</a:t>
            </a:r>
            <a:r>
              <a:rPr lang="en-US" altLang="en-US"/>
              <a:t> ("BST"): a binary tree where each non-empty node R has the following properties:</a:t>
            </a:r>
          </a:p>
          <a:p>
            <a:pPr lvl="1" eaLnBrk="1" hangingPunct="1"/>
            <a:r>
              <a:rPr lang="en-US" altLang="en-US"/>
              <a:t>elements of R's left subtree contain data "less than" R's data,</a:t>
            </a:r>
          </a:p>
          <a:p>
            <a:pPr lvl="1" eaLnBrk="1" hangingPunct="1"/>
            <a:r>
              <a:rPr lang="en-US" altLang="en-US"/>
              <a:t>elements of R's right subtree contain data "greater than" R's,</a:t>
            </a:r>
          </a:p>
          <a:p>
            <a:pPr lvl="1" eaLnBrk="1" hangingPunct="1"/>
            <a:r>
              <a:rPr lang="en-US" altLang="en-US"/>
              <a:t>R's left and right subtrees are also binary search trees.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BSTs store their elements in</a:t>
            </a:r>
            <a:br>
              <a:rPr lang="en-US" altLang="en-US"/>
            </a:br>
            <a:r>
              <a:rPr lang="en-US" altLang="en-US"/>
              <a:t>sorted order, which is helpful</a:t>
            </a:r>
            <a:br>
              <a:rPr lang="en-US" altLang="en-US"/>
            </a:br>
            <a:r>
              <a:rPr lang="en-US" altLang="en-US"/>
              <a:t>for searching/sorting tasks.</a:t>
            </a:r>
          </a:p>
        </p:txBody>
      </p:sp>
      <p:grpSp>
        <p:nvGrpSpPr>
          <p:cNvPr id="6147" name="Group 20">
            <a:extLst>
              <a:ext uri="{FF2B5EF4-FFF2-40B4-BE49-F238E27FC236}">
                <a16:creationId xmlns:a16="http://schemas.microsoft.com/office/drawing/2014/main" id="{B232D6C3-E1EC-8D46-AA2F-1F22259FC4F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336925"/>
            <a:ext cx="3200400" cy="2759075"/>
            <a:chOff x="3408" y="2256"/>
            <a:chExt cx="2016" cy="1882"/>
          </a:xfrm>
        </p:grpSpPr>
        <p:sp>
          <p:nvSpPr>
            <p:cNvPr id="366597" name="Oval 5">
              <a:extLst>
                <a:ext uri="{FF2B5EF4-FFF2-40B4-BE49-F238E27FC236}">
                  <a16:creationId xmlns:a16="http://schemas.microsoft.com/office/drawing/2014/main" id="{A4A561CA-1596-AC40-A180-DEB34891D2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3804"/>
              <a:ext cx="322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66598" name="Oval 6">
              <a:extLst>
                <a:ext uri="{FF2B5EF4-FFF2-40B4-BE49-F238E27FC236}">
                  <a16:creationId xmlns:a16="http://schemas.microsoft.com/office/drawing/2014/main" id="{01E75321-096C-7543-9B09-2E04E83651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67" y="3804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66599" name="Oval 7">
              <a:extLst>
                <a:ext uri="{FF2B5EF4-FFF2-40B4-BE49-F238E27FC236}">
                  <a16:creationId xmlns:a16="http://schemas.microsoft.com/office/drawing/2014/main" id="{B476E172-7246-2E4D-91D8-A364D261A2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9" y="3203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66600" name="Oval 8">
              <a:extLst>
                <a:ext uri="{FF2B5EF4-FFF2-40B4-BE49-F238E27FC236}">
                  <a16:creationId xmlns:a16="http://schemas.microsoft.com/office/drawing/2014/main" id="{54B0E2A9-3FCE-5B42-93DC-F051EAB79A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6" y="3203"/>
              <a:ext cx="324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66601" name="Oval 9">
              <a:extLst>
                <a:ext uri="{FF2B5EF4-FFF2-40B4-BE49-F238E27FC236}">
                  <a16:creationId xmlns:a16="http://schemas.microsoft.com/office/drawing/2014/main" id="{B859A1F0-8DF9-F048-9CF4-85FE293A41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7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6153" name="AutoShape 10">
              <a:extLst>
                <a:ext uri="{FF2B5EF4-FFF2-40B4-BE49-F238E27FC236}">
                  <a16:creationId xmlns:a16="http://schemas.microsoft.com/office/drawing/2014/main" id="{35BFA623-B39D-8246-B904-BF23A7C7EFBE}"/>
                </a:ext>
              </a:extLst>
            </p:cNvPr>
            <p:cNvCxnSpPr>
              <a:cxnSpLocks noChangeShapeType="1"/>
              <a:stCxn id="366601" idx="3"/>
              <a:endCxn id="366600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4" name="AutoShape 11">
              <a:extLst>
                <a:ext uri="{FF2B5EF4-FFF2-40B4-BE49-F238E27FC236}">
                  <a16:creationId xmlns:a16="http://schemas.microsoft.com/office/drawing/2014/main" id="{5AF1B64B-E94C-8B4B-8D98-E4A055CC79F4}"/>
                </a:ext>
              </a:extLst>
            </p:cNvPr>
            <p:cNvCxnSpPr>
              <a:cxnSpLocks noChangeShapeType="1"/>
              <a:stCxn id="366601" idx="5"/>
              <a:endCxn id="366599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5" name="AutoShape 12">
              <a:extLst>
                <a:ext uri="{FF2B5EF4-FFF2-40B4-BE49-F238E27FC236}">
                  <a16:creationId xmlns:a16="http://schemas.microsoft.com/office/drawing/2014/main" id="{B0F5701F-91C9-B74F-B473-65A3FFE6849C}"/>
                </a:ext>
              </a:extLst>
            </p:cNvPr>
            <p:cNvCxnSpPr>
              <a:cxnSpLocks noChangeShapeType="1"/>
              <a:stCxn id="366599" idx="3"/>
              <a:endCxn id="366598" idx="0"/>
            </p:cNvCxnSpPr>
            <p:nvPr/>
          </p:nvCxnSpPr>
          <p:spPr bwMode="auto">
            <a:xfrm flipH="1">
              <a:off x="4729" y="3501"/>
              <a:ext cx="147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6" name="AutoShape 13">
              <a:extLst>
                <a:ext uri="{FF2B5EF4-FFF2-40B4-BE49-F238E27FC236}">
                  <a16:creationId xmlns:a16="http://schemas.microsoft.com/office/drawing/2014/main" id="{AE30E833-538D-694F-9D0F-624D52379259}"/>
                </a:ext>
              </a:extLst>
            </p:cNvPr>
            <p:cNvCxnSpPr>
              <a:cxnSpLocks noChangeShapeType="1"/>
              <a:stCxn id="366599" idx="5"/>
              <a:endCxn id="366597" idx="0"/>
            </p:cNvCxnSpPr>
            <p:nvPr/>
          </p:nvCxnSpPr>
          <p:spPr bwMode="auto">
            <a:xfrm>
              <a:off x="5105" y="3501"/>
              <a:ext cx="158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6606" name="Oval 14">
              <a:extLst>
                <a:ext uri="{FF2B5EF4-FFF2-40B4-BE49-F238E27FC236}">
                  <a16:creationId xmlns:a16="http://schemas.microsoft.com/office/drawing/2014/main" id="{512B42B5-6E3A-0546-B163-AA3099440E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1" y="3804"/>
              <a:ext cx="324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66607" name="Oval 15">
              <a:extLst>
                <a:ext uri="{FF2B5EF4-FFF2-40B4-BE49-F238E27FC236}">
                  <a16:creationId xmlns:a16="http://schemas.microsoft.com/office/drawing/2014/main" id="{F022DB68-A88A-CB46-B6B1-A653A6AE1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3804"/>
              <a:ext cx="323" cy="334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6159" name="AutoShape 16">
              <a:extLst>
                <a:ext uri="{FF2B5EF4-FFF2-40B4-BE49-F238E27FC236}">
                  <a16:creationId xmlns:a16="http://schemas.microsoft.com/office/drawing/2014/main" id="{C9CBA41A-1DD4-944D-9D23-58D8C8C1CB3A}"/>
                </a:ext>
              </a:extLst>
            </p:cNvPr>
            <p:cNvCxnSpPr>
              <a:cxnSpLocks noChangeShapeType="1"/>
              <a:stCxn id="366600" idx="3"/>
              <a:endCxn id="366607" idx="0"/>
            </p:cNvCxnSpPr>
            <p:nvPr/>
          </p:nvCxnSpPr>
          <p:spPr bwMode="auto">
            <a:xfrm flipH="1">
              <a:off x="3570" y="3505"/>
              <a:ext cx="144" cy="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0" name="AutoShape 17">
              <a:extLst>
                <a:ext uri="{FF2B5EF4-FFF2-40B4-BE49-F238E27FC236}">
                  <a16:creationId xmlns:a16="http://schemas.microsoft.com/office/drawing/2014/main" id="{97C5736B-D509-7F4B-A22F-5ABA3E125C4D}"/>
                </a:ext>
              </a:extLst>
            </p:cNvPr>
            <p:cNvCxnSpPr>
              <a:cxnSpLocks noChangeShapeType="1"/>
              <a:stCxn id="366600" idx="5"/>
              <a:endCxn id="366606" idx="0"/>
            </p:cNvCxnSpPr>
            <p:nvPr/>
          </p:nvCxnSpPr>
          <p:spPr bwMode="auto">
            <a:xfrm>
              <a:off x="3942" y="3501"/>
              <a:ext cx="161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6610" name="Text Box 18">
              <a:extLst>
                <a:ext uri="{FF2B5EF4-FFF2-40B4-BE49-F238E27FC236}">
                  <a16:creationId xmlns:a16="http://schemas.microsoft.com/office/drawing/2014/main" id="{0D50F58D-4A02-874E-BBF4-59D97EDB9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2256"/>
              <a:ext cx="919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Tahoma" charset="0"/>
                  <a:ea typeface="+mn-ea"/>
                </a:rPr>
                <a:t>overall root</a:t>
              </a:r>
            </a:p>
          </p:txBody>
        </p:sp>
        <p:cxnSp>
          <p:nvCxnSpPr>
            <p:cNvPr id="6162" name="AutoShape 19">
              <a:extLst>
                <a:ext uri="{FF2B5EF4-FFF2-40B4-BE49-F238E27FC236}">
                  <a16:creationId xmlns:a16="http://schemas.microsoft.com/office/drawing/2014/main" id="{B78097F7-A80E-3F48-962D-3B15283C7E90}"/>
                </a:ext>
              </a:extLst>
            </p:cNvPr>
            <p:cNvCxnSpPr>
              <a:cxnSpLocks noChangeShapeType="1"/>
              <a:stCxn id="366610" idx="2"/>
              <a:endCxn id="366601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58648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79467C-2F31-5D4B-996C-30470527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BST examples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455AC8D0-331B-034C-AFF8-8D4499449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of the trees shown are legal binary search trees?</a:t>
            </a:r>
          </a:p>
        </p:txBody>
      </p:sp>
      <p:grpSp>
        <p:nvGrpSpPr>
          <p:cNvPr id="7171" name="Group 58">
            <a:extLst>
              <a:ext uri="{FF2B5EF4-FFF2-40B4-BE49-F238E27FC236}">
                <a16:creationId xmlns:a16="http://schemas.microsoft.com/office/drawing/2014/main" id="{C90266D0-A94F-A648-889A-1C3C5468FB96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897063"/>
            <a:ext cx="3200400" cy="3163887"/>
            <a:chOff x="48" y="1175"/>
            <a:chExt cx="2016" cy="1993"/>
          </a:xfrm>
        </p:grpSpPr>
        <p:sp>
          <p:nvSpPr>
            <p:cNvPr id="367621" name="Oval 5">
              <a:extLst>
                <a:ext uri="{FF2B5EF4-FFF2-40B4-BE49-F238E27FC236}">
                  <a16:creationId xmlns:a16="http://schemas.microsoft.com/office/drawing/2014/main" id="{81999BF5-4C27-E845-B388-B0C0185864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42" y="2310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x</a:t>
              </a:r>
            </a:p>
          </p:txBody>
        </p:sp>
        <p:sp>
          <p:nvSpPr>
            <p:cNvPr id="367622" name="Oval 6">
              <a:extLst>
                <a:ext uri="{FF2B5EF4-FFF2-40B4-BE49-F238E27FC236}">
                  <a16:creationId xmlns:a16="http://schemas.microsoft.com/office/drawing/2014/main" id="{A2F653CB-C00E-1041-8166-F7B63C65B6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7" y="2310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k</a:t>
              </a:r>
            </a:p>
          </p:txBody>
        </p:sp>
        <p:sp>
          <p:nvSpPr>
            <p:cNvPr id="367623" name="Oval 7">
              <a:extLst>
                <a:ext uri="{FF2B5EF4-FFF2-40B4-BE49-F238E27FC236}">
                  <a16:creationId xmlns:a16="http://schemas.microsoft.com/office/drawing/2014/main" id="{2EB23913-3B23-744A-9ED6-E8262A1176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9" y="1709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q</a:t>
              </a:r>
            </a:p>
          </p:txBody>
        </p:sp>
        <p:sp>
          <p:nvSpPr>
            <p:cNvPr id="367624" name="Oval 8">
              <a:extLst>
                <a:ext uri="{FF2B5EF4-FFF2-40B4-BE49-F238E27FC236}">
                  <a16:creationId xmlns:a16="http://schemas.microsoft.com/office/drawing/2014/main" id="{76F64D35-991E-D04F-BC52-A975406408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6" y="1709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g</a:t>
              </a:r>
            </a:p>
          </p:txBody>
        </p:sp>
        <p:sp>
          <p:nvSpPr>
            <p:cNvPr id="367625" name="Oval 9">
              <a:extLst>
                <a:ext uri="{FF2B5EF4-FFF2-40B4-BE49-F238E27FC236}">
                  <a16:creationId xmlns:a16="http://schemas.microsoft.com/office/drawing/2014/main" id="{BB1FE17A-D264-CE42-9BCB-0DE76E4BAD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8" y="1175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m</a:t>
              </a:r>
            </a:p>
          </p:txBody>
        </p:sp>
        <p:cxnSp>
          <p:nvCxnSpPr>
            <p:cNvPr id="7223" name="AutoShape 10">
              <a:extLst>
                <a:ext uri="{FF2B5EF4-FFF2-40B4-BE49-F238E27FC236}">
                  <a16:creationId xmlns:a16="http://schemas.microsoft.com/office/drawing/2014/main" id="{4C4F454C-34DF-934C-A7DF-B11B64AFAC91}"/>
                </a:ext>
              </a:extLst>
            </p:cNvPr>
            <p:cNvCxnSpPr>
              <a:cxnSpLocks noChangeShapeType="1"/>
              <a:stCxn id="367625" idx="3"/>
              <a:endCxn id="367624" idx="0"/>
            </p:cNvCxnSpPr>
            <p:nvPr/>
          </p:nvCxnSpPr>
          <p:spPr bwMode="auto">
            <a:xfrm flipH="1">
              <a:off x="468" y="147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24" name="AutoShape 11">
              <a:extLst>
                <a:ext uri="{FF2B5EF4-FFF2-40B4-BE49-F238E27FC236}">
                  <a16:creationId xmlns:a16="http://schemas.microsoft.com/office/drawing/2014/main" id="{63E95EEF-5093-8C41-9E25-DEB0527E4802}"/>
                </a:ext>
              </a:extLst>
            </p:cNvPr>
            <p:cNvCxnSpPr>
              <a:cxnSpLocks noChangeShapeType="1"/>
              <a:stCxn id="367625" idx="5"/>
              <a:endCxn id="367623" idx="0"/>
            </p:cNvCxnSpPr>
            <p:nvPr/>
          </p:nvCxnSpPr>
          <p:spPr bwMode="auto">
            <a:xfrm>
              <a:off x="1163" y="147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25" name="AutoShape 12">
              <a:extLst>
                <a:ext uri="{FF2B5EF4-FFF2-40B4-BE49-F238E27FC236}">
                  <a16:creationId xmlns:a16="http://schemas.microsoft.com/office/drawing/2014/main" id="{368C6B2A-5FF5-8944-8E51-BEA44DB4EB6F}"/>
                </a:ext>
              </a:extLst>
            </p:cNvPr>
            <p:cNvCxnSpPr>
              <a:cxnSpLocks noChangeShapeType="1"/>
              <a:stCxn id="367623" idx="3"/>
              <a:endCxn id="367622" idx="0"/>
            </p:cNvCxnSpPr>
            <p:nvPr/>
          </p:nvCxnSpPr>
          <p:spPr bwMode="auto">
            <a:xfrm flipH="1">
              <a:off x="1369" y="2006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26" name="AutoShape 13">
              <a:extLst>
                <a:ext uri="{FF2B5EF4-FFF2-40B4-BE49-F238E27FC236}">
                  <a16:creationId xmlns:a16="http://schemas.microsoft.com/office/drawing/2014/main" id="{03B660B7-AC83-4E44-9FD9-C496EE138FA3}"/>
                </a:ext>
              </a:extLst>
            </p:cNvPr>
            <p:cNvCxnSpPr>
              <a:cxnSpLocks noChangeShapeType="1"/>
              <a:stCxn id="367623" idx="5"/>
              <a:endCxn id="367621" idx="0"/>
            </p:cNvCxnSpPr>
            <p:nvPr/>
          </p:nvCxnSpPr>
          <p:spPr bwMode="auto">
            <a:xfrm>
              <a:off x="1745" y="2006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630" name="Oval 14">
              <a:extLst>
                <a:ext uri="{FF2B5EF4-FFF2-40B4-BE49-F238E27FC236}">
                  <a16:creationId xmlns:a16="http://schemas.microsoft.com/office/drawing/2014/main" id="{0E6DD267-7CE2-0343-BFC9-2DF64EF396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" y="2835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e</a:t>
              </a:r>
            </a:p>
          </p:txBody>
        </p:sp>
        <p:sp>
          <p:nvSpPr>
            <p:cNvPr id="367631" name="Oval 15">
              <a:extLst>
                <a:ext uri="{FF2B5EF4-FFF2-40B4-BE49-F238E27FC236}">
                  <a16:creationId xmlns:a16="http://schemas.microsoft.com/office/drawing/2014/main" id="{48B3B4EB-E26A-D940-8EF9-46D8AB03A4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" y="2310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b</a:t>
              </a:r>
            </a:p>
          </p:txBody>
        </p:sp>
        <p:cxnSp>
          <p:nvCxnSpPr>
            <p:cNvPr id="7229" name="AutoShape 16">
              <a:extLst>
                <a:ext uri="{FF2B5EF4-FFF2-40B4-BE49-F238E27FC236}">
                  <a16:creationId xmlns:a16="http://schemas.microsoft.com/office/drawing/2014/main" id="{C92E3F2C-0B38-A847-A32B-22A138E683F2}"/>
                </a:ext>
              </a:extLst>
            </p:cNvPr>
            <p:cNvCxnSpPr>
              <a:cxnSpLocks noChangeShapeType="1"/>
              <a:stCxn id="367624" idx="3"/>
              <a:endCxn id="367631" idx="0"/>
            </p:cNvCxnSpPr>
            <p:nvPr/>
          </p:nvCxnSpPr>
          <p:spPr bwMode="auto">
            <a:xfrm flipH="1">
              <a:off x="210" y="2010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0" name="AutoShape 17">
              <a:extLst>
                <a:ext uri="{FF2B5EF4-FFF2-40B4-BE49-F238E27FC236}">
                  <a16:creationId xmlns:a16="http://schemas.microsoft.com/office/drawing/2014/main" id="{ACED12C2-293C-D940-8543-ABB0058B86F5}"/>
                </a:ext>
              </a:extLst>
            </p:cNvPr>
            <p:cNvCxnSpPr>
              <a:cxnSpLocks noChangeShapeType="1"/>
              <a:stCxn id="367631" idx="5"/>
              <a:endCxn id="367630" idx="0"/>
            </p:cNvCxnSpPr>
            <p:nvPr/>
          </p:nvCxnSpPr>
          <p:spPr bwMode="auto">
            <a:xfrm>
              <a:off x="324" y="2606"/>
              <a:ext cx="78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172" name="Group 55">
            <a:extLst>
              <a:ext uri="{FF2B5EF4-FFF2-40B4-BE49-F238E27FC236}">
                <a16:creationId xmlns:a16="http://schemas.microsoft.com/office/drawing/2014/main" id="{04C113BA-4E76-0445-944A-7F45E1003AC2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860550"/>
            <a:ext cx="3581400" cy="4033838"/>
            <a:chOff x="3408" y="1152"/>
            <a:chExt cx="2256" cy="2541"/>
          </a:xfrm>
        </p:grpSpPr>
        <p:sp>
          <p:nvSpPr>
            <p:cNvPr id="367636" name="Oval 20">
              <a:extLst>
                <a:ext uri="{FF2B5EF4-FFF2-40B4-BE49-F238E27FC236}">
                  <a16:creationId xmlns:a16="http://schemas.microsoft.com/office/drawing/2014/main" id="{17794BC2-FA4B-4944-AFAC-7D119EDDDD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2287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18</a:t>
              </a:r>
            </a:p>
          </p:txBody>
        </p:sp>
        <p:sp>
          <p:nvSpPr>
            <p:cNvPr id="367637" name="Oval 21">
              <a:extLst>
                <a:ext uri="{FF2B5EF4-FFF2-40B4-BE49-F238E27FC236}">
                  <a16:creationId xmlns:a16="http://schemas.microsoft.com/office/drawing/2014/main" id="{CBBA23AB-4939-F746-9C4F-84EEC8F7BA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67" y="2287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10</a:t>
              </a:r>
            </a:p>
          </p:txBody>
        </p:sp>
        <p:sp>
          <p:nvSpPr>
            <p:cNvPr id="367638" name="Oval 22">
              <a:extLst>
                <a:ext uri="{FF2B5EF4-FFF2-40B4-BE49-F238E27FC236}">
                  <a16:creationId xmlns:a16="http://schemas.microsoft.com/office/drawing/2014/main" id="{19DA0A29-D359-854B-8FCA-E50B570CA1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9" y="1686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11</a:t>
              </a:r>
            </a:p>
          </p:txBody>
        </p:sp>
        <p:sp>
          <p:nvSpPr>
            <p:cNvPr id="367639" name="Oval 23">
              <a:extLst>
                <a:ext uri="{FF2B5EF4-FFF2-40B4-BE49-F238E27FC236}">
                  <a16:creationId xmlns:a16="http://schemas.microsoft.com/office/drawing/2014/main" id="{683D33C5-603A-094B-B457-89F623681D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6" y="1686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</a:t>
              </a:r>
            </a:p>
          </p:txBody>
        </p:sp>
        <p:sp>
          <p:nvSpPr>
            <p:cNvPr id="367640" name="Oval 24">
              <a:extLst>
                <a:ext uri="{FF2B5EF4-FFF2-40B4-BE49-F238E27FC236}">
                  <a16:creationId xmlns:a16="http://schemas.microsoft.com/office/drawing/2014/main" id="{1B2281EA-106D-AD47-95A0-F6488473BE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8" y="1152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</a:t>
              </a:r>
            </a:p>
          </p:txBody>
        </p:sp>
        <p:cxnSp>
          <p:nvCxnSpPr>
            <p:cNvPr id="7204" name="AutoShape 25">
              <a:extLst>
                <a:ext uri="{FF2B5EF4-FFF2-40B4-BE49-F238E27FC236}">
                  <a16:creationId xmlns:a16="http://schemas.microsoft.com/office/drawing/2014/main" id="{0E346E8E-FEB2-6144-A0B1-24663A655E54}"/>
                </a:ext>
              </a:extLst>
            </p:cNvPr>
            <p:cNvCxnSpPr>
              <a:cxnSpLocks noChangeShapeType="1"/>
              <a:stCxn id="367640" idx="3"/>
              <a:endCxn id="367639" idx="0"/>
            </p:cNvCxnSpPr>
            <p:nvPr/>
          </p:nvCxnSpPr>
          <p:spPr bwMode="auto">
            <a:xfrm flipH="1">
              <a:off x="3828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5" name="AutoShape 26">
              <a:extLst>
                <a:ext uri="{FF2B5EF4-FFF2-40B4-BE49-F238E27FC236}">
                  <a16:creationId xmlns:a16="http://schemas.microsoft.com/office/drawing/2014/main" id="{AE64F807-8D9C-254B-9D26-A253D7681CBC}"/>
                </a:ext>
              </a:extLst>
            </p:cNvPr>
            <p:cNvCxnSpPr>
              <a:cxnSpLocks noChangeShapeType="1"/>
              <a:stCxn id="367640" idx="5"/>
              <a:endCxn id="367638" idx="0"/>
            </p:cNvCxnSpPr>
            <p:nvPr/>
          </p:nvCxnSpPr>
          <p:spPr bwMode="auto">
            <a:xfrm>
              <a:off x="4523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6" name="AutoShape 27">
              <a:extLst>
                <a:ext uri="{FF2B5EF4-FFF2-40B4-BE49-F238E27FC236}">
                  <a16:creationId xmlns:a16="http://schemas.microsoft.com/office/drawing/2014/main" id="{92DB6FB6-5D58-9A4E-BEE5-8E2764526411}"/>
                </a:ext>
              </a:extLst>
            </p:cNvPr>
            <p:cNvCxnSpPr>
              <a:cxnSpLocks noChangeShapeType="1"/>
              <a:stCxn id="367638" idx="3"/>
              <a:endCxn id="367637" idx="0"/>
            </p:cNvCxnSpPr>
            <p:nvPr/>
          </p:nvCxnSpPr>
          <p:spPr bwMode="auto">
            <a:xfrm flipH="1">
              <a:off x="4729" y="198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7" name="AutoShape 28">
              <a:extLst>
                <a:ext uri="{FF2B5EF4-FFF2-40B4-BE49-F238E27FC236}">
                  <a16:creationId xmlns:a16="http://schemas.microsoft.com/office/drawing/2014/main" id="{EDCCDADC-E0CC-394B-9A6D-D9F6792452E9}"/>
                </a:ext>
              </a:extLst>
            </p:cNvPr>
            <p:cNvCxnSpPr>
              <a:cxnSpLocks noChangeShapeType="1"/>
              <a:stCxn id="367638" idx="5"/>
              <a:endCxn id="367636" idx="0"/>
            </p:cNvCxnSpPr>
            <p:nvPr/>
          </p:nvCxnSpPr>
          <p:spPr bwMode="auto">
            <a:xfrm>
              <a:off x="5105" y="198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645" name="Oval 29">
              <a:extLst>
                <a:ext uri="{FF2B5EF4-FFF2-40B4-BE49-F238E27FC236}">
                  <a16:creationId xmlns:a16="http://schemas.microsoft.com/office/drawing/2014/main" id="{C812ED97-0FEB-114B-A41E-2185540706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2812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</a:t>
              </a:r>
            </a:p>
          </p:txBody>
        </p:sp>
        <p:sp>
          <p:nvSpPr>
            <p:cNvPr id="367646" name="Oval 30">
              <a:extLst>
                <a:ext uri="{FF2B5EF4-FFF2-40B4-BE49-F238E27FC236}">
                  <a16:creationId xmlns:a16="http://schemas.microsoft.com/office/drawing/2014/main" id="{F3835D53-E870-9040-BA98-91C3ADF83D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287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</a:t>
              </a:r>
            </a:p>
          </p:txBody>
        </p:sp>
        <p:cxnSp>
          <p:nvCxnSpPr>
            <p:cNvPr id="7210" name="AutoShape 31">
              <a:extLst>
                <a:ext uri="{FF2B5EF4-FFF2-40B4-BE49-F238E27FC236}">
                  <a16:creationId xmlns:a16="http://schemas.microsoft.com/office/drawing/2014/main" id="{EEB55F0E-05A2-3842-A664-B3521DB9BFF3}"/>
                </a:ext>
              </a:extLst>
            </p:cNvPr>
            <p:cNvCxnSpPr>
              <a:cxnSpLocks noChangeShapeType="1"/>
              <a:stCxn id="367639" idx="3"/>
              <a:endCxn id="367646" idx="0"/>
            </p:cNvCxnSpPr>
            <p:nvPr/>
          </p:nvCxnSpPr>
          <p:spPr bwMode="auto">
            <a:xfrm flipH="1">
              <a:off x="3570" y="1987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1" name="AutoShape 32">
              <a:extLst>
                <a:ext uri="{FF2B5EF4-FFF2-40B4-BE49-F238E27FC236}">
                  <a16:creationId xmlns:a16="http://schemas.microsoft.com/office/drawing/2014/main" id="{DC7D8CF4-B6FD-104C-8A15-CEC934E25F36}"/>
                </a:ext>
              </a:extLst>
            </p:cNvPr>
            <p:cNvCxnSpPr>
              <a:cxnSpLocks noChangeShapeType="1"/>
              <a:stCxn id="367646" idx="5"/>
              <a:endCxn id="367645" idx="0"/>
            </p:cNvCxnSpPr>
            <p:nvPr/>
          </p:nvCxnSpPr>
          <p:spPr bwMode="auto">
            <a:xfrm>
              <a:off x="3684" y="2583"/>
              <a:ext cx="78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649" name="Oval 33">
              <a:extLst>
                <a:ext uri="{FF2B5EF4-FFF2-40B4-BE49-F238E27FC236}">
                  <a16:creationId xmlns:a16="http://schemas.microsoft.com/office/drawing/2014/main" id="{6DB883F5-619A-664A-AD4E-99D1BC0962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9" y="2304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</a:t>
              </a:r>
            </a:p>
          </p:txBody>
        </p:sp>
        <p:cxnSp>
          <p:nvCxnSpPr>
            <p:cNvPr id="7213" name="AutoShape 34">
              <a:extLst>
                <a:ext uri="{FF2B5EF4-FFF2-40B4-BE49-F238E27FC236}">
                  <a16:creationId xmlns:a16="http://schemas.microsoft.com/office/drawing/2014/main" id="{10110327-9BD0-6F4D-AC16-5C19E06C4638}"/>
                </a:ext>
              </a:extLst>
            </p:cNvPr>
            <p:cNvCxnSpPr>
              <a:cxnSpLocks noChangeShapeType="1"/>
              <a:stCxn id="367639" idx="5"/>
              <a:endCxn id="367649" idx="0"/>
            </p:cNvCxnSpPr>
            <p:nvPr/>
          </p:nvCxnSpPr>
          <p:spPr bwMode="auto">
            <a:xfrm>
              <a:off x="3943" y="1982"/>
              <a:ext cx="168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651" name="Oval 35">
              <a:extLst>
                <a:ext uri="{FF2B5EF4-FFF2-40B4-BE49-F238E27FC236}">
                  <a16:creationId xmlns:a16="http://schemas.microsoft.com/office/drawing/2014/main" id="{91918F61-C8AB-5A45-B829-A9B53D3774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42" y="2832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20</a:t>
              </a:r>
            </a:p>
          </p:txBody>
        </p:sp>
        <p:cxnSp>
          <p:nvCxnSpPr>
            <p:cNvPr id="7215" name="AutoShape 36">
              <a:extLst>
                <a:ext uri="{FF2B5EF4-FFF2-40B4-BE49-F238E27FC236}">
                  <a16:creationId xmlns:a16="http://schemas.microsoft.com/office/drawing/2014/main" id="{FEBC5ABA-23E5-624A-9FCF-082508B16677}"/>
                </a:ext>
              </a:extLst>
            </p:cNvPr>
            <p:cNvCxnSpPr>
              <a:cxnSpLocks noChangeShapeType="1"/>
              <a:stCxn id="367636" idx="5"/>
              <a:endCxn id="367651" idx="0"/>
            </p:cNvCxnSpPr>
            <p:nvPr/>
          </p:nvCxnSpPr>
          <p:spPr bwMode="auto">
            <a:xfrm>
              <a:off x="5377" y="2583"/>
              <a:ext cx="12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653" name="Oval 37">
              <a:extLst>
                <a:ext uri="{FF2B5EF4-FFF2-40B4-BE49-F238E27FC236}">
                  <a16:creationId xmlns:a16="http://schemas.microsoft.com/office/drawing/2014/main" id="{37F2CF01-F1CD-CE46-A29C-E36BABEA4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3360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18</a:t>
              </a:r>
            </a:p>
          </p:txBody>
        </p:sp>
        <p:cxnSp>
          <p:nvCxnSpPr>
            <p:cNvPr id="7217" name="AutoShape 38">
              <a:extLst>
                <a:ext uri="{FF2B5EF4-FFF2-40B4-BE49-F238E27FC236}">
                  <a16:creationId xmlns:a16="http://schemas.microsoft.com/office/drawing/2014/main" id="{1B3D6104-D412-0F4A-820E-94424495A2F0}"/>
                </a:ext>
              </a:extLst>
            </p:cNvPr>
            <p:cNvCxnSpPr>
              <a:cxnSpLocks noChangeShapeType="1"/>
              <a:stCxn id="367651" idx="3"/>
              <a:endCxn id="367653" idx="0"/>
            </p:cNvCxnSpPr>
            <p:nvPr/>
          </p:nvCxnSpPr>
          <p:spPr bwMode="auto">
            <a:xfrm flipH="1">
              <a:off x="5263" y="3128"/>
              <a:ext cx="126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7655" name="Oval 39">
            <a:extLst>
              <a:ext uri="{FF2B5EF4-FFF2-40B4-BE49-F238E27FC236}">
                <a16:creationId xmlns:a16="http://schemas.microsoft.com/office/drawing/2014/main" id="{15845177-45D4-284A-B578-AA05F0C4D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1600" y="1860550"/>
            <a:ext cx="511175" cy="528638"/>
          </a:xfrm>
          <a:prstGeom prst="ellipse">
            <a:avLst/>
          </a:prstGeom>
          <a:gradFill rotWithShape="1">
            <a:gsLst>
              <a:gs pos="0">
                <a:srgbClr val="E1F2F3"/>
              </a:gs>
              <a:gs pos="100000">
                <a:srgbClr val="E1F2F3">
                  <a:gamma/>
                  <a:shade val="72157"/>
                  <a:invGamma/>
                </a:srgbClr>
              </a:gs>
            </a:gsLst>
            <a:lin ang="27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Tahoma" charset="0"/>
                <a:ea typeface="+mn-ea"/>
              </a:rPr>
              <a:t>42</a:t>
            </a:r>
          </a:p>
        </p:txBody>
      </p:sp>
      <p:grpSp>
        <p:nvGrpSpPr>
          <p:cNvPr id="7174" name="Group 57">
            <a:extLst>
              <a:ext uri="{FF2B5EF4-FFF2-40B4-BE49-F238E27FC236}">
                <a16:creationId xmlns:a16="http://schemas.microsoft.com/office/drawing/2014/main" id="{27C87CCF-6ACA-2842-A5C7-5148A50FAD2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825625"/>
            <a:ext cx="1360488" cy="1482725"/>
            <a:chOff x="864" y="3146"/>
            <a:chExt cx="857" cy="934"/>
          </a:xfrm>
        </p:grpSpPr>
        <p:sp>
          <p:nvSpPr>
            <p:cNvPr id="367656" name="Oval 40">
              <a:extLst>
                <a:ext uri="{FF2B5EF4-FFF2-40B4-BE49-F238E27FC236}">
                  <a16:creationId xmlns:a16="http://schemas.microsoft.com/office/drawing/2014/main" id="{09661ABC-CCA0-2247-9BAF-DB77F69ED6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9" y="3747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-7</a:t>
              </a:r>
            </a:p>
          </p:txBody>
        </p:sp>
        <p:sp>
          <p:nvSpPr>
            <p:cNvPr id="367657" name="Oval 41">
              <a:extLst>
                <a:ext uri="{FF2B5EF4-FFF2-40B4-BE49-F238E27FC236}">
                  <a16:creationId xmlns:a16="http://schemas.microsoft.com/office/drawing/2014/main" id="{C499E989-2C75-4B4C-986A-A26206C3A1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" y="3747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-1</a:t>
              </a:r>
            </a:p>
          </p:txBody>
        </p:sp>
        <p:sp>
          <p:nvSpPr>
            <p:cNvPr id="367658" name="Oval 42">
              <a:extLst>
                <a:ext uri="{FF2B5EF4-FFF2-40B4-BE49-F238E27FC236}">
                  <a16:creationId xmlns:a16="http://schemas.microsoft.com/office/drawing/2014/main" id="{460AC50D-8EF3-B942-845B-284863A294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" y="3146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-5</a:t>
              </a:r>
            </a:p>
          </p:txBody>
        </p:sp>
        <p:cxnSp>
          <p:nvCxnSpPr>
            <p:cNvPr id="7197" name="AutoShape 43">
              <a:extLst>
                <a:ext uri="{FF2B5EF4-FFF2-40B4-BE49-F238E27FC236}">
                  <a16:creationId xmlns:a16="http://schemas.microsoft.com/office/drawing/2014/main" id="{CCFB509A-FD83-C142-ACE8-CF5B2D61B42F}"/>
                </a:ext>
              </a:extLst>
            </p:cNvPr>
            <p:cNvCxnSpPr>
              <a:cxnSpLocks noChangeShapeType="1"/>
              <a:stCxn id="367658" idx="3"/>
              <a:endCxn id="367657" idx="0"/>
            </p:cNvCxnSpPr>
            <p:nvPr/>
          </p:nvCxnSpPr>
          <p:spPr bwMode="auto">
            <a:xfrm flipH="1">
              <a:off x="1026" y="344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" name="AutoShape 44">
              <a:extLst>
                <a:ext uri="{FF2B5EF4-FFF2-40B4-BE49-F238E27FC236}">
                  <a16:creationId xmlns:a16="http://schemas.microsoft.com/office/drawing/2014/main" id="{F9E47BB4-54AB-1B4C-A083-F644F4087D53}"/>
                </a:ext>
              </a:extLst>
            </p:cNvPr>
            <p:cNvCxnSpPr>
              <a:cxnSpLocks noChangeShapeType="1"/>
              <a:stCxn id="367658" idx="5"/>
              <a:endCxn id="367656" idx="0"/>
            </p:cNvCxnSpPr>
            <p:nvPr/>
          </p:nvCxnSpPr>
          <p:spPr bwMode="auto">
            <a:xfrm>
              <a:off x="1402" y="344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175" name="Group 56">
            <a:extLst>
              <a:ext uri="{FF2B5EF4-FFF2-40B4-BE49-F238E27FC236}">
                <a16:creationId xmlns:a16="http://schemas.microsoft.com/office/drawing/2014/main" id="{E091D3FA-A606-1F40-9FB9-8E8FF962AF8F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841750"/>
            <a:ext cx="2514600" cy="2330450"/>
            <a:chOff x="2064" y="2640"/>
            <a:chExt cx="1584" cy="1468"/>
          </a:xfrm>
        </p:grpSpPr>
        <p:sp>
          <p:nvSpPr>
            <p:cNvPr id="367661" name="Oval 45">
              <a:extLst>
                <a:ext uri="{FF2B5EF4-FFF2-40B4-BE49-F238E27FC236}">
                  <a16:creationId xmlns:a16="http://schemas.microsoft.com/office/drawing/2014/main" id="{6C701EC7-73EC-5943-8F97-5AF404BF5F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90" y="3775"/>
              <a:ext cx="458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21.3</a:t>
              </a:r>
            </a:p>
          </p:txBody>
        </p:sp>
        <p:sp>
          <p:nvSpPr>
            <p:cNvPr id="367662" name="Oval 46">
              <a:extLst>
                <a:ext uri="{FF2B5EF4-FFF2-40B4-BE49-F238E27FC236}">
                  <a16:creationId xmlns:a16="http://schemas.microsoft.com/office/drawing/2014/main" id="{316DAC48-98E3-634B-BBAF-6DB50BCAA1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4" y="3775"/>
              <a:ext cx="36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8.1</a:t>
              </a:r>
            </a:p>
          </p:txBody>
        </p:sp>
        <p:sp>
          <p:nvSpPr>
            <p:cNvPr id="367663" name="Oval 47">
              <a:extLst>
                <a:ext uri="{FF2B5EF4-FFF2-40B4-BE49-F238E27FC236}">
                  <a16:creationId xmlns:a16="http://schemas.microsoft.com/office/drawing/2014/main" id="{217E0CCE-220E-5E41-AF0A-CD35DD7EDB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4" y="3174"/>
              <a:ext cx="36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9.6</a:t>
              </a:r>
            </a:p>
          </p:txBody>
        </p:sp>
        <p:sp>
          <p:nvSpPr>
            <p:cNvPr id="367664" name="Oval 48">
              <a:extLst>
                <a:ext uri="{FF2B5EF4-FFF2-40B4-BE49-F238E27FC236}">
                  <a16:creationId xmlns:a16="http://schemas.microsoft.com/office/drawing/2014/main" id="{FB5B26F6-A352-8E42-AB24-86C451DE35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64" y="3174"/>
              <a:ext cx="36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1.9</a:t>
              </a:r>
            </a:p>
          </p:txBody>
        </p:sp>
        <p:sp>
          <p:nvSpPr>
            <p:cNvPr id="367665" name="Oval 49">
              <a:extLst>
                <a:ext uri="{FF2B5EF4-FFF2-40B4-BE49-F238E27FC236}">
                  <a16:creationId xmlns:a16="http://schemas.microsoft.com/office/drawing/2014/main" id="{709E02CD-4C6F-9044-82F0-77DA5494E6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89" y="2640"/>
              <a:ext cx="361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7.2</a:t>
              </a:r>
            </a:p>
          </p:txBody>
        </p:sp>
        <p:cxnSp>
          <p:nvCxnSpPr>
            <p:cNvPr id="7190" name="AutoShape 50">
              <a:extLst>
                <a:ext uri="{FF2B5EF4-FFF2-40B4-BE49-F238E27FC236}">
                  <a16:creationId xmlns:a16="http://schemas.microsoft.com/office/drawing/2014/main" id="{182D76F6-D332-B146-960E-4EFC2D3C277D}"/>
                </a:ext>
              </a:extLst>
            </p:cNvPr>
            <p:cNvCxnSpPr>
              <a:cxnSpLocks noChangeShapeType="1"/>
              <a:stCxn id="367665" idx="3"/>
              <a:endCxn id="367664" idx="0"/>
            </p:cNvCxnSpPr>
            <p:nvPr/>
          </p:nvCxnSpPr>
          <p:spPr bwMode="auto">
            <a:xfrm flipH="1">
              <a:off x="2246" y="2936"/>
              <a:ext cx="295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1" name="AutoShape 51">
              <a:extLst>
                <a:ext uri="{FF2B5EF4-FFF2-40B4-BE49-F238E27FC236}">
                  <a16:creationId xmlns:a16="http://schemas.microsoft.com/office/drawing/2014/main" id="{FA79F5CE-5E49-FF42-ABF6-82CF0C8C128D}"/>
                </a:ext>
              </a:extLst>
            </p:cNvPr>
            <p:cNvCxnSpPr>
              <a:cxnSpLocks noChangeShapeType="1"/>
              <a:stCxn id="367665" idx="5"/>
              <a:endCxn id="367663" idx="0"/>
            </p:cNvCxnSpPr>
            <p:nvPr/>
          </p:nvCxnSpPr>
          <p:spPr bwMode="auto">
            <a:xfrm>
              <a:off x="2797" y="2936"/>
              <a:ext cx="269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2" name="AutoShape 52">
              <a:extLst>
                <a:ext uri="{FF2B5EF4-FFF2-40B4-BE49-F238E27FC236}">
                  <a16:creationId xmlns:a16="http://schemas.microsoft.com/office/drawing/2014/main" id="{1B37A3A0-87F4-CB4C-BA26-1E71279C7ACC}"/>
                </a:ext>
              </a:extLst>
            </p:cNvPr>
            <p:cNvCxnSpPr>
              <a:cxnSpLocks noChangeShapeType="1"/>
              <a:stCxn id="367663" idx="3"/>
              <a:endCxn id="367662" idx="0"/>
            </p:cNvCxnSpPr>
            <p:nvPr/>
          </p:nvCxnSpPr>
          <p:spPr bwMode="auto">
            <a:xfrm flipH="1">
              <a:off x="2786" y="3470"/>
              <a:ext cx="151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3" name="AutoShape 53">
              <a:extLst>
                <a:ext uri="{FF2B5EF4-FFF2-40B4-BE49-F238E27FC236}">
                  <a16:creationId xmlns:a16="http://schemas.microsoft.com/office/drawing/2014/main" id="{A3B5E102-168B-864C-A956-CED01A97CFA5}"/>
                </a:ext>
              </a:extLst>
            </p:cNvPr>
            <p:cNvCxnSpPr>
              <a:cxnSpLocks noChangeShapeType="1"/>
              <a:stCxn id="367663" idx="5"/>
              <a:endCxn id="367661" idx="0"/>
            </p:cNvCxnSpPr>
            <p:nvPr/>
          </p:nvCxnSpPr>
          <p:spPr bwMode="auto">
            <a:xfrm>
              <a:off x="3194" y="3470"/>
              <a:ext cx="225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67677" name="Group 61">
            <a:extLst>
              <a:ext uri="{FF2B5EF4-FFF2-40B4-BE49-F238E27FC236}">
                <a16:creationId xmlns:a16="http://schemas.microsoft.com/office/drawing/2014/main" id="{B925EC21-3206-1647-9FD5-89410D05A02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57600"/>
            <a:ext cx="685800" cy="685800"/>
            <a:chOff x="1152" y="2304"/>
            <a:chExt cx="432" cy="432"/>
          </a:xfrm>
        </p:grpSpPr>
        <p:sp>
          <p:nvSpPr>
            <p:cNvPr id="367675" name="Line 59">
              <a:extLst>
                <a:ext uri="{FF2B5EF4-FFF2-40B4-BE49-F238E27FC236}">
                  <a16:creationId xmlns:a16="http://schemas.microsoft.com/office/drawing/2014/main" id="{D73B2F8D-B560-3942-B0D4-49B5643AF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7676" name="Line 60">
              <a:extLst>
                <a:ext uri="{FF2B5EF4-FFF2-40B4-BE49-F238E27FC236}">
                  <a16:creationId xmlns:a16="http://schemas.microsoft.com/office/drawing/2014/main" id="{9BD5BDA9-F76E-8F44-B32C-2FA82E881B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67678" name="Group 62">
            <a:extLst>
              <a:ext uri="{FF2B5EF4-FFF2-40B4-BE49-F238E27FC236}">
                <a16:creationId xmlns:a16="http://schemas.microsoft.com/office/drawing/2014/main" id="{E9B4F1F8-CDFA-8A4B-80F3-A2FF8A4A8D6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743200"/>
            <a:ext cx="1295400" cy="609600"/>
            <a:chOff x="1152" y="2304"/>
            <a:chExt cx="432" cy="432"/>
          </a:xfrm>
        </p:grpSpPr>
        <p:sp>
          <p:nvSpPr>
            <p:cNvPr id="367679" name="Line 63">
              <a:extLst>
                <a:ext uri="{FF2B5EF4-FFF2-40B4-BE49-F238E27FC236}">
                  <a16:creationId xmlns:a16="http://schemas.microsoft.com/office/drawing/2014/main" id="{741188D9-7A59-4D4A-8A19-D5E80413B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7680" name="Line 64">
              <a:extLst>
                <a:ext uri="{FF2B5EF4-FFF2-40B4-BE49-F238E27FC236}">
                  <a16:creationId xmlns:a16="http://schemas.microsoft.com/office/drawing/2014/main" id="{826071C4-BF61-5147-8677-32BC42999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67681" name="Group 65">
            <a:extLst>
              <a:ext uri="{FF2B5EF4-FFF2-40B4-BE49-F238E27FC236}">
                <a16:creationId xmlns:a16="http://schemas.microsoft.com/office/drawing/2014/main" id="{2A7B8C0B-EEDD-1340-AA86-F1140751E2CA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5257800"/>
            <a:ext cx="685800" cy="685800"/>
            <a:chOff x="1152" y="2304"/>
            <a:chExt cx="432" cy="432"/>
          </a:xfrm>
        </p:grpSpPr>
        <p:sp>
          <p:nvSpPr>
            <p:cNvPr id="367682" name="Line 66">
              <a:extLst>
                <a:ext uri="{FF2B5EF4-FFF2-40B4-BE49-F238E27FC236}">
                  <a16:creationId xmlns:a16="http://schemas.microsoft.com/office/drawing/2014/main" id="{3126B3A2-360F-404A-AC81-093A60C9B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7683" name="Line 67">
              <a:extLst>
                <a:ext uri="{FF2B5EF4-FFF2-40B4-BE49-F238E27FC236}">
                  <a16:creationId xmlns:a16="http://schemas.microsoft.com/office/drawing/2014/main" id="{5BAD3462-8E36-AA45-A399-F2406CE2A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5633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7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7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7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7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7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36A93CB3-9776-C040-A80C-FA7D8388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Searching a BST</a:t>
            </a:r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6DC79CC6-0744-E94A-9556-2A9EAD453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Describe an algorithm for searching a binary search tree.</a:t>
            </a:r>
          </a:p>
          <a:p>
            <a:pPr lvl="1" eaLnBrk="1" hangingPunct="1"/>
            <a:r>
              <a:rPr lang="en-US" altLang="en-US"/>
              <a:t>Try searching for the value 31, then 6.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What is the maximum</a:t>
            </a:r>
            <a:br>
              <a:rPr lang="en-US" altLang="en-US"/>
            </a:br>
            <a:r>
              <a:rPr lang="en-US" altLang="en-US"/>
              <a:t>number of nodes you</a:t>
            </a:r>
            <a:br>
              <a:rPr lang="en-US" altLang="en-US"/>
            </a:br>
            <a:r>
              <a:rPr lang="en-US" altLang="en-US"/>
              <a:t>would need to examine</a:t>
            </a:r>
            <a:br>
              <a:rPr lang="en-US" altLang="en-US"/>
            </a:br>
            <a:r>
              <a:rPr lang="en-US" altLang="en-US"/>
              <a:t>to perform any search?</a:t>
            </a:r>
          </a:p>
          <a:p>
            <a:pPr eaLnBrk="1" hangingPunct="1"/>
            <a:endParaRPr lang="en-US" altLang="en-US"/>
          </a:p>
        </p:txBody>
      </p:sp>
      <p:grpSp>
        <p:nvGrpSpPr>
          <p:cNvPr id="8195" name="Group 46">
            <a:extLst>
              <a:ext uri="{FF2B5EF4-FFF2-40B4-BE49-F238E27FC236}">
                <a16:creationId xmlns:a16="http://schemas.microsoft.com/office/drawing/2014/main" id="{DE051738-93F5-E049-AC1B-C90DF5B551BD}"/>
              </a:ext>
            </a:extLst>
          </p:cNvPr>
          <p:cNvGrpSpPr>
            <a:grpSpLocks/>
          </p:cNvGrpSpPr>
          <p:nvPr/>
        </p:nvGrpSpPr>
        <p:grpSpPr bwMode="auto">
          <a:xfrm>
            <a:off x="3543300" y="2514600"/>
            <a:ext cx="5372100" cy="3821113"/>
            <a:chOff x="2232" y="1577"/>
            <a:chExt cx="3384" cy="2407"/>
          </a:xfrm>
        </p:grpSpPr>
        <p:sp>
          <p:nvSpPr>
            <p:cNvPr id="368648" name="Oval 8">
              <a:extLst>
                <a:ext uri="{FF2B5EF4-FFF2-40B4-BE49-F238E27FC236}">
                  <a16:creationId xmlns:a16="http://schemas.microsoft.com/office/drawing/2014/main" id="{42793B0E-41C3-7846-9031-3B8BC91698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12</a:t>
              </a:r>
            </a:p>
          </p:txBody>
        </p:sp>
        <p:sp>
          <p:nvSpPr>
            <p:cNvPr id="368649" name="Oval 9">
              <a:extLst>
                <a:ext uri="{FF2B5EF4-FFF2-40B4-BE49-F238E27FC236}">
                  <a16:creationId xmlns:a16="http://schemas.microsoft.com/office/drawing/2014/main" id="{D7284A0D-CEE2-FF4D-B91F-70917ADF1D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18</a:t>
              </a:r>
            </a:p>
          </p:txBody>
        </p:sp>
        <p:cxnSp>
          <p:nvCxnSpPr>
            <p:cNvPr id="8198" name="AutoShape 10">
              <a:extLst>
                <a:ext uri="{FF2B5EF4-FFF2-40B4-BE49-F238E27FC236}">
                  <a16:creationId xmlns:a16="http://schemas.microsoft.com/office/drawing/2014/main" id="{0257ACB2-8B2A-8843-B4B6-37CD8F6A96B0}"/>
                </a:ext>
              </a:extLst>
            </p:cNvPr>
            <p:cNvCxnSpPr>
              <a:cxnSpLocks noChangeShapeType="1"/>
              <a:stCxn id="368649" idx="3"/>
              <a:endCxn id="36864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9" name="AutoShape 11">
              <a:extLst>
                <a:ext uri="{FF2B5EF4-FFF2-40B4-BE49-F238E27FC236}">
                  <a16:creationId xmlns:a16="http://schemas.microsoft.com/office/drawing/2014/main" id="{4B8B0D40-15BE-5846-B3C4-91ED51D91E39}"/>
                </a:ext>
              </a:extLst>
            </p:cNvPr>
            <p:cNvCxnSpPr>
              <a:cxnSpLocks noChangeShapeType="1"/>
              <a:stCxn id="368649" idx="5"/>
              <a:endCxn id="368673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54" name="Oval 14">
              <a:extLst>
                <a:ext uri="{FF2B5EF4-FFF2-40B4-BE49-F238E27FC236}">
                  <a16:creationId xmlns:a16="http://schemas.microsoft.com/office/drawing/2014/main" id="{43E20F6C-736A-2341-9B46-E746AAABCC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</a:t>
              </a:r>
            </a:p>
          </p:txBody>
        </p:sp>
        <p:sp>
          <p:nvSpPr>
            <p:cNvPr id="368655" name="Oval 15">
              <a:extLst>
                <a:ext uri="{FF2B5EF4-FFF2-40B4-BE49-F238E27FC236}">
                  <a16:creationId xmlns:a16="http://schemas.microsoft.com/office/drawing/2014/main" id="{9DA52A3E-F013-9642-A3DA-62C11509E2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</a:t>
              </a:r>
            </a:p>
          </p:txBody>
        </p:sp>
        <p:cxnSp>
          <p:nvCxnSpPr>
            <p:cNvPr id="8202" name="AutoShape 16">
              <a:extLst>
                <a:ext uri="{FF2B5EF4-FFF2-40B4-BE49-F238E27FC236}">
                  <a16:creationId xmlns:a16="http://schemas.microsoft.com/office/drawing/2014/main" id="{29F86509-71A7-CC45-B315-A3FE4E96B198}"/>
                </a:ext>
              </a:extLst>
            </p:cNvPr>
            <p:cNvCxnSpPr>
              <a:cxnSpLocks noChangeShapeType="1"/>
              <a:stCxn id="368648" idx="3"/>
              <a:endCxn id="368655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3" name="AutoShape 17">
              <a:extLst>
                <a:ext uri="{FF2B5EF4-FFF2-40B4-BE49-F238E27FC236}">
                  <a16:creationId xmlns:a16="http://schemas.microsoft.com/office/drawing/2014/main" id="{D6768834-65FE-F646-A4F2-EA29BAA4FBC6}"/>
                </a:ext>
              </a:extLst>
            </p:cNvPr>
            <p:cNvCxnSpPr>
              <a:cxnSpLocks noChangeShapeType="1"/>
              <a:stCxn id="368655" idx="5"/>
              <a:endCxn id="368654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58" name="Oval 18">
              <a:extLst>
                <a:ext uri="{FF2B5EF4-FFF2-40B4-BE49-F238E27FC236}">
                  <a16:creationId xmlns:a16="http://schemas.microsoft.com/office/drawing/2014/main" id="{FC41E519-CCDB-C44A-A6AC-332D347B0C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15</a:t>
              </a:r>
            </a:p>
          </p:txBody>
        </p:sp>
        <p:cxnSp>
          <p:nvCxnSpPr>
            <p:cNvPr id="8205" name="AutoShape 19">
              <a:extLst>
                <a:ext uri="{FF2B5EF4-FFF2-40B4-BE49-F238E27FC236}">
                  <a16:creationId xmlns:a16="http://schemas.microsoft.com/office/drawing/2014/main" id="{1B9616A2-BADF-DE41-A5F8-6D818373D9D4}"/>
                </a:ext>
              </a:extLst>
            </p:cNvPr>
            <p:cNvCxnSpPr>
              <a:cxnSpLocks noChangeShapeType="1"/>
              <a:stCxn id="368648" idx="5"/>
              <a:endCxn id="368658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64" name="Text Box 24">
              <a:extLst>
                <a:ext uri="{FF2B5EF4-FFF2-40B4-BE49-F238E27FC236}">
                  <a16:creationId xmlns:a16="http://schemas.microsoft.com/office/drawing/2014/main" id="{84308AA8-14D0-2643-923C-846574F4B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8" y="1577"/>
              <a:ext cx="9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Tahoma" charset="0"/>
                  <a:ea typeface="+mn-ea"/>
                </a:rPr>
                <a:t>overall root</a:t>
              </a:r>
            </a:p>
          </p:txBody>
        </p:sp>
        <p:cxnSp>
          <p:nvCxnSpPr>
            <p:cNvPr id="8207" name="AutoShape 25">
              <a:extLst>
                <a:ext uri="{FF2B5EF4-FFF2-40B4-BE49-F238E27FC236}">
                  <a16:creationId xmlns:a16="http://schemas.microsoft.com/office/drawing/2014/main" id="{57B15B6D-EC0E-FD41-B2FA-E70C397A334F}"/>
                </a:ext>
              </a:extLst>
            </p:cNvPr>
            <p:cNvCxnSpPr>
              <a:cxnSpLocks noChangeShapeType="1"/>
              <a:stCxn id="368664" idx="2"/>
              <a:endCxn id="36864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67" name="Oval 27">
              <a:extLst>
                <a:ext uri="{FF2B5EF4-FFF2-40B4-BE49-F238E27FC236}">
                  <a16:creationId xmlns:a16="http://schemas.microsoft.com/office/drawing/2014/main" id="{A17B9DBC-2FA9-1945-98DE-C6A8F8D8FA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-2</a:t>
              </a:r>
            </a:p>
          </p:txBody>
        </p:sp>
        <p:cxnSp>
          <p:nvCxnSpPr>
            <p:cNvPr id="8209" name="AutoShape 28">
              <a:extLst>
                <a:ext uri="{FF2B5EF4-FFF2-40B4-BE49-F238E27FC236}">
                  <a16:creationId xmlns:a16="http://schemas.microsoft.com/office/drawing/2014/main" id="{23A33EBF-B18B-CB45-B9F1-3F3AD9503888}"/>
                </a:ext>
              </a:extLst>
            </p:cNvPr>
            <p:cNvCxnSpPr>
              <a:cxnSpLocks noChangeShapeType="1"/>
              <a:stCxn id="368655" idx="3"/>
              <a:endCxn id="368667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69" name="Oval 29">
              <a:extLst>
                <a:ext uri="{FF2B5EF4-FFF2-40B4-BE49-F238E27FC236}">
                  <a16:creationId xmlns:a16="http://schemas.microsoft.com/office/drawing/2014/main" id="{D7821CA9-5C8D-6249-8BCA-2D3271A48BF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16</a:t>
              </a:r>
            </a:p>
          </p:txBody>
        </p:sp>
        <p:cxnSp>
          <p:nvCxnSpPr>
            <p:cNvPr id="8211" name="AutoShape 30">
              <a:extLst>
                <a:ext uri="{FF2B5EF4-FFF2-40B4-BE49-F238E27FC236}">
                  <a16:creationId xmlns:a16="http://schemas.microsoft.com/office/drawing/2014/main" id="{A20A3C39-CA60-7547-A880-E7F23DD50648}"/>
                </a:ext>
              </a:extLst>
            </p:cNvPr>
            <p:cNvCxnSpPr>
              <a:cxnSpLocks noChangeShapeType="1"/>
              <a:stCxn id="368658" idx="5"/>
              <a:endCxn id="368669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71" name="Oval 31">
              <a:extLst>
                <a:ext uri="{FF2B5EF4-FFF2-40B4-BE49-F238E27FC236}">
                  <a16:creationId xmlns:a16="http://schemas.microsoft.com/office/drawing/2014/main" id="{F2F8930B-D021-B14F-A09B-86694A3972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13</a:t>
              </a:r>
            </a:p>
          </p:txBody>
        </p:sp>
        <p:cxnSp>
          <p:nvCxnSpPr>
            <p:cNvPr id="8213" name="AutoShape 32">
              <a:extLst>
                <a:ext uri="{FF2B5EF4-FFF2-40B4-BE49-F238E27FC236}">
                  <a16:creationId xmlns:a16="http://schemas.microsoft.com/office/drawing/2014/main" id="{EE274127-EB9B-5442-AC42-597AEE40D5F2}"/>
                </a:ext>
              </a:extLst>
            </p:cNvPr>
            <p:cNvCxnSpPr>
              <a:cxnSpLocks noChangeShapeType="1"/>
              <a:stCxn id="368658" idx="3"/>
              <a:endCxn id="368671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73" name="Oval 33">
              <a:extLst>
                <a:ext uri="{FF2B5EF4-FFF2-40B4-BE49-F238E27FC236}">
                  <a16:creationId xmlns:a16="http://schemas.microsoft.com/office/drawing/2014/main" id="{67F85132-A6BC-FB42-B96D-DD8CD5C51D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35</a:t>
              </a:r>
            </a:p>
          </p:txBody>
        </p:sp>
        <p:sp>
          <p:nvSpPr>
            <p:cNvPr id="368674" name="Oval 34">
              <a:extLst>
                <a:ext uri="{FF2B5EF4-FFF2-40B4-BE49-F238E27FC236}">
                  <a16:creationId xmlns:a16="http://schemas.microsoft.com/office/drawing/2014/main" id="{CF666D40-EA0B-8C46-AAFB-6BD5A6552E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31</a:t>
              </a:r>
            </a:p>
          </p:txBody>
        </p:sp>
        <p:sp>
          <p:nvSpPr>
            <p:cNvPr id="368675" name="Oval 35">
              <a:extLst>
                <a:ext uri="{FF2B5EF4-FFF2-40B4-BE49-F238E27FC236}">
                  <a16:creationId xmlns:a16="http://schemas.microsoft.com/office/drawing/2014/main" id="{4CC77F9D-91A7-9A43-9B1D-A8B6EA9657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22</a:t>
              </a:r>
            </a:p>
          </p:txBody>
        </p:sp>
        <p:cxnSp>
          <p:nvCxnSpPr>
            <p:cNvPr id="8217" name="AutoShape 36">
              <a:extLst>
                <a:ext uri="{FF2B5EF4-FFF2-40B4-BE49-F238E27FC236}">
                  <a16:creationId xmlns:a16="http://schemas.microsoft.com/office/drawing/2014/main" id="{53FE0583-4EBF-CD43-B67A-837D2C23E9D2}"/>
                </a:ext>
              </a:extLst>
            </p:cNvPr>
            <p:cNvCxnSpPr>
              <a:cxnSpLocks noChangeShapeType="1"/>
              <a:stCxn id="368673" idx="3"/>
              <a:endCxn id="368675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AutoShape 37">
              <a:extLst>
                <a:ext uri="{FF2B5EF4-FFF2-40B4-BE49-F238E27FC236}">
                  <a16:creationId xmlns:a16="http://schemas.microsoft.com/office/drawing/2014/main" id="{7DCDC2D1-CCBA-D746-A90C-F38933C9DB45}"/>
                </a:ext>
              </a:extLst>
            </p:cNvPr>
            <p:cNvCxnSpPr>
              <a:cxnSpLocks noChangeShapeType="1"/>
              <a:stCxn id="368675" idx="5"/>
              <a:endCxn id="368674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78" name="Oval 38">
              <a:extLst>
                <a:ext uri="{FF2B5EF4-FFF2-40B4-BE49-F238E27FC236}">
                  <a16:creationId xmlns:a16="http://schemas.microsoft.com/office/drawing/2014/main" id="{E85498D7-104B-4D49-84A4-11445DBB9A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58</a:t>
              </a:r>
            </a:p>
          </p:txBody>
        </p:sp>
        <p:cxnSp>
          <p:nvCxnSpPr>
            <p:cNvPr id="8220" name="AutoShape 39">
              <a:extLst>
                <a:ext uri="{FF2B5EF4-FFF2-40B4-BE49-F238E27FC236}">
                  <a16:creationId xmlns:a16="http://schemas.microsoft.com/office/drawing/2014/main" id="{1052E3BD-C8C8-834B-B3A2-E9325FA63127}"/>
                </a:ext>
              </a:extLst>
            </p:cNvPr>
            <p:cNvCxnSpPr>
              <a:cxnSpLocks noChangeShapeType="1"/>
              <a:stCxn id="368673" idx="5"/>
              <a:endCxn id="368678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80" name="Oval 40">
              <a:extLst>
                <a:ext uri="{FF2B5EF4-FFF2-40B4-BE49-F238E27FC236}">
                  <a16:creationId xmlns:a16="http://schemas.microsoft.com/office/drawing/2014/main" id="{48024847-2208-D14D-90E3-456904E883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19</a:t>
              </a:r>
            </a:p>
          </p:txBody>
        </p:sp>
        <p:cxnSp>
          <p:nvCxnSpPr>
            <p:cNvPr id="8222" name="AutoShape 41">
              <a:extLst>
                <a:ext uri="{FF2B5EF4-FFF2-40B4-BE49-F238E27FC236}">
                  <a16:creationId xmlns:a16="http://schemas.microsoft.com/office/drawing/2014/main" id="{A9EB0EB1-6015-C24C-8502-9C8E4F59F37D}"/>
                </a:ext>
              </a:extLst>
            </p:cNvPr>
            <p:cNvCxnSpPr>
              <a:cxnSpLocks noChangeShapeType="1"/>
              <a:stCxn id="368675" idx="3"/>
              <a:endCxn id="368680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82" name="Oval 42">
              <a:extLst>
                <a:ext uri="{FF2B5EF4-FFF2-40B4-BE49-F238E27FC236}">
                  <a16:creationId xmlns:a16="http://schemas.microsoft.com/office/drawing/2014/main" id="{98AC689A-1650-CE48-8565-2352B8240C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87</a:t>
              </a:r>
            </a:p>
          </p:txBody>
        </p:sp>
        <p:cxnSp>
          <p:nvCxnSpPr>
            <p:cNvPr id="8224" name="AutoShape 43">
              <a:extLst>
                <a:ext uri="{FF2B5EF4-FFF2-40B4-BE49-F238E27FC236}">
                  <a16:creationId xmlns:a16="http://schemas.microsoft.com/office/drawing/2014/main" id="{C7DE873E-2FE5-B044-9626-583451DBA922}"/>
                </a:ext>
              </a:extLst>
            </p:cNvPr>
            <p:cNvCxnSpPr>
              <a:cxnSpLocks noChangeShapeType="1"/>
              <a:stCxn id="368678" idx="5"/>
              <a:endCxn id="368682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84" name="Oval 44">
              <a:extLst>
                <a:ext uri="{FF2B5EF4-FFF2-40B4-BE49-F238E27FC236}">
                  <a16:creationId xmlns:a16="http://schemas.microsoft.com/office/drawing/2014/main" id="{6F2C65BB-AEDA-9D45-A842-54BCE2BDF7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40</a:t>
              </a:r>
            </a:p>
          </p:txBody>
        </p:sp>
        <p:cxnSp>
          <p:nvCxnSpPr>
            <p:cNvPr id="8226" name="AutoShape 45">
              <a:extLst>
                <a:ext uri="{FF2B5EF4-FFF2-40B4-BE49-F238E27FC236}">
                  <a16:creationId xmlns:a16="http://schemas.microsoft.com/office/drawing/2014/main" id="{7C303D3D-CF9B-2642-8624-2D9C4E1A3E31}"/>
                </a:ext>
              </a:extLst>
            </p:cNvPr>
            <p:cNvCxnSpPr>
              <a:cxnSpLocks noChangeShapeType="1"/>
              <a:stCxn id="368678" idx="3"/>
              <a:endCxn id="368684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37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A67E4879-FF94-C944-B736-662DC957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84783D9E-8DCE-5747-88B3-87A898E25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Convert the </a:t>
            </a:r>
            <a:r>
              <a:rPr lang="en-US" altLang="en-US">
                <a:latin typeface="Courier New" panose="02070309020205020404" pitchFamily="49" charset="0"/>
              </a:rPr>
              <a:t>IntTree</a:t>
            </a:r>
            <a:r>
              <a:rPr lang="en-US" altLang="en-US"/>
              <a:t> class into a </a:t>
            </a:r>
            <a:r>
              <a:rPr lang="en-US" altLang="en-US">
                <a:latin typeface="Courier New" panose="02070309020205020404" pitchFamily="49" charset="0"/>
              </a:rPr>
              <a:t>SearchTree</a:t>
            </a:r>
            <a:r>
              <a:rPr lang="en-US" altLang="en-US"/>
              <a:t> class.</a:t>
            </a:r>
          </a:p>
          <a:p>
            <a:pPr lvl="1" eaLnBrk="1" hangingPunct="1"/>
            <a:r>
              <a:rPr lang="en-US" altLang="en-US"/>
              <a:t>The elements of the tree will form a legal binary search tree.</a:t>
            </a:r>
            <a:endParaRPr lang="en-US" altLang="en-US" sz="1200"/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Write a </a:t>
            </a:r>
            <a:r>
              <a:rPr lang="en-US" altLang="en-US">
                <a:latin typeface="Courier New" panose="02070309020205020404" pitchFamily="49" charset="0"/>
              </a:rPr>
              <a:t>contains</a:t>
            </a:r>
            <a:r>
              <a:rPr lang="en-US" altLang="en-US"/>
              <a:t> method that takes advantage of the BST structure.</a:t>
            </a:r>
          </a:p>
          <a:p>
            <a:pPr lvl="1" eaLnBrk="1" hangingPunct="1"/>
            <a:endParaRPr lang="en-US" altLang="en-US" sz="800"/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</a:rPr>
              <a:t>tree.contains(29)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tree.contains(55)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tree.contains(63)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false</a:t>
            </a: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tree.contains(35)</a:t>
            </a:r>
            <a:r>
              <a:rPr lang="en-US" altLang="en-US">
                <a:sym typeface="Symbol" pitchFamily="2" charset="2"/>
              </a:rPr>
              <a:t>  </a:t>
            </a:r>
            <a:r>
              <a:rPr lang="en-US" altLang="en-US">
                <a:latin typeface="Courier New" panose="02070309020205020404" pitchFamily="49" charset="0"/>
                <a:sym typeface="Symbol" pitchFamily="2" charset="2"/>
              </a:rPr>
              <a:t>false</a:t>
            </a:r>
          </a:p>
        </p:txBody>
      </p:sp>
      <p:grpSp>
        <p:nvGrpSpPr>
          <p:cNvPr id="9219" name="Group 20">
            <a:extLst>
              <a:ext uri="{FF2B5EF4-FFF2-40B4-BE49-F238E27FC236}">
                <a16:creationId xmlns:a16="http://schemas.microsoft.com/office/drawing/2014/main" id="{E5C9FBBE-AD05-9644-BC46-1CF76C54A8A5}"/>
              </a:ext>
            </a:extLst>
          </p:cNvPr>
          <p:cNvGrpSpPr>
            <a:grpSpLocks/>
          </p:cNvGrpSpPr>
          <p:nvPr/>
        </p:nvGrpSpPr>
        <p:grpSpPr bwMode="auto">
          <a:xfrm>
            <a:off x="5314950" y="3616325"/>
            <a:ext cx="3200400" cy="2759075"/>
            <a:chOff x="3552" y="1958"/>
            <a:chExt cx="2016" cy="1738"/>
          </a:xfrm>
        </p:grpSpPr>
        <p:sp>
          <p:nvSpPr>
            <p:cNvPr id="373765" name="Oval 5">
              <a:extLst>
                <a:ext uri="{FF2B5EF4-FFF2-40B4-BE49-F238E27FC236}">
                  <a16:creationId xmlns:a16="http://schemas.microsoft.com/office/drawing/2014/main" id="{06E74AE5-B8B5-FC43-A04D-30F0551183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46" y="3388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73766" name="Oval 6">
              <a:extLst>
                <a:ext uri="{FF2B5EF4-FFF2-40B4-BE49-F238E27FC236}">
                  <a16:creationId xmlns:a16="http://schemas.microsoft.com/office/drawing/2014/main" id="{2FEB15AD-A7DF-D54F-BE3D-176693D854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11" y="3388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73767" name="Oval 7">
              <a:extLst>
                <a:ext uri="{FF2B5EF4-FFF2-40B4-BE49-F238E27FC236}">
                  <a16:creationId xmlns:a16="http://schemas.microsoft.com/office/drawing/2014/main" id="{B97692F4-C378-5F4A-BA26-3D6B52638B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73" y="2833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73768" name="Oval 8">
              <a:extLst>
                <a:ext uri="{FF2B5EF4-FFF2-40B4-BE49-F238E27FC236}">
                  <a16:creationId xmlns:a16="http://schemas.microsoft.com/office/drawing/2014/main" id="{E5F161F9-F816-6440-8405-C207F455BB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0" y="2833"/>
              <a:ext cx="324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73769" name="Oval 9">
              <a:extLst>
                <a:ext uri="{FF2B5EF4-FFF2-40B4-BE49-F238E27FC236}">
                  <a16:creationId xmlns:a16="http://schemas.microsoft.com/office/drawing/2014/main" id="{CF53A1D2-BEA4-8142-8911-C000AB81B0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2" y="2340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9225" name="AutoShape 10">
              <a:extLst>
                <a:ext uri="{FF2B5EF4-FFF2-40B4-BE49-F238E27FC236}">
                  <a16:creationId xmlns:a16="http://schemas.microsoft.com/office/drawing/2014/main" id="{9FAAA93D-ADC2-2243-9975-34DCECD140AC}"/>
                </a:ext>
              </a:extLst>
            </p:cNvPr>
            <p:cNvCxnSpPr>
              <a:cxnSpLocks noChangeShapeType="1"/>
              <a:stCxn id="373769" idx="3"/>
              <a:endCxn id="373768" idx="0"/>
            </p:cNvCxnSpPr>
            <p:nvPr/>
          </p:nvCxnSpPr>
          <p:spPr bwMode="auto">
            <a:xfrm flipH="1">
              <a:off x="3972" y="2619"/>
              <a:ext cx="467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6" name="AutoShape 11">
              <a:extLst>
                <a:ext uri="{FF2B5EF4-FFF2-40B4-BE49-F238E27FC236}">
                  <a16:creationId xmlns:a16="http://schemas.microsoft.com/office/drawing/2014/main" id="{9EF811F9-70EE-124F-9749-CE7E37AB5551}"/>
                </a:ext>
              </a:extLst>
            </p:cNvPr>
            <p:cNvCxnSpPr>
              <a:cxnSpLocks noChangeShapeType="1"/>
              <a:stCxn id="373769" idx="5"/>
              <a:endCxn id="373767" idx="0"/>
            </p:cNvCxnSpPr>
            <p:nvPr/>
          </p:nvCxnSpPr>
          <p:spPr bwMode="auto">
            <a:xfrm>
              <a:off x="4667" y="2619"/>
              <a:ext cx="467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7" name="AutoShape 12">
              <a:extLst>
                <a:ext uri="{FF2B5EF4-FFF2-40B4-BE49-F238E27FC236}">
                  <a16:creationId xmlns:a16="http://schemas.microsoft.com/office/drawing/2014/main" id="{024C656B-8367-6D44-BC4F-04D648D2E3D4}"/>
                </a:ext>
              </a:extLst>
            </p:cNvPr>
            <p:cNvCxnSpPr>
              <a:cxnSpLocks noChangeShapeType="1"/>
              <a:stCxn id="373767" idx="3"/>
              <a:endCxn id="373766" idx="0"/>
            </p:cNvCxnSpPr>
            <p:nvPr/>
          </p:nvCxnSpPr>
          <p:spPr bwMode="auto">
            <a:xfrm flipH="1">
              <a:off x="4873" y="3108"/>
              <a:ext cx="14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8" name="AutoShape 13">
              <a:extLst>
                <a:ext uri="{FF2B5EF4-FFF2-40B4-BE49-F238E27FC236}">
                  <a16:creationId xmlns:a16="http://schemas.microsoft.com/office/drawing/2014/main" id="{57358F04-F507-6742-AFBA-A9BE439A121B}"/>
                </a:ext>
              </a:extLst>
            </p:cNvPr>
            <p:cNvCxnSpPr>
              <a:cxnSpLocks noChangeShapeType="1"/>
              <a:stCxn id="373767" idx="5"/>
              <a:endCxn id="373765" idx="0"/>
            </p:cNvCxnSpPr>
            <p:nvPr/>
          </p:nvCxnSpPr>
          <p:spPr bwMode="auto">
            <a:xfrm>
              <a:off x="5249" y="3108"/>
              <a:ext cx="158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3774" name="Oval 14">
              <a:extLst>
                <a:ext uri="{FF2B5EF4-FFF2-40B4-BE49-F238E27FC236}">
                  <a16:creationId xmlns:a16="http://schemas.microsoft.com/office/drawing/2014/main" id="{526067E4-798F-E142-8211-BBEE69C7B0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5" y="3388"/>
              <a:ext cx="324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73775" name="Oval 15">
              <a:extLst>
                <a:ext uri="{FF2B5EF4-FFF2-40B4-BE49-F238E27FC236}">
                  <a16:creationId xmlns:a16="http://schemas.microsoft.com/office/drawing/2014/main" id="{B545DF35-ABA9-6B4B-B7B0-30D3006A1B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2" y="3388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9231" name="AutoShape 16">
              <a:extLst>
                <a:ext uri="{FF2B5EF4-FFF2-40B4-BE49-F238E27FC236}">
                  <a16:creationId xmlns:a16="http://schemas.microsoft.com/office/drawing/2014/main" id="{5FD170DB-D8D4-1B4F-B712-5A59BD6AB1C1}"/>
                </a:ext>
              </a:extLst>
            </p:cNvPr>
            <p:cNvCxnSpPr>
              <a:cxnSpLocks noChangeShapeType="1"/>
              <a:stCxn id="373768" idx="3"/>
              <a:endCxn id="373775" idx="0"/>
            </p:cNvCxnSpPr>
            <p:nvPr/>
          </p:nvCxnSpPr>
          <p:spPr bwMode="auto">
            <a:xfrm flipH="1">
              <a:off x="3714" y="3111"/>
              <a:ext cx="14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2" name="AutoShape 17">
              <a:extLst>
                <a:ext uri="{FF2B5EF4-FFF2-40B4-BE49-F238E27FC236}">
                  <a16:creationId xmlns:a16="http://schemas.microsoft.com/office/drawing/2014/main" id="{BD10227B-5701-444F-B042-B86C6E4AE0AB}"/>
                </a:ext>
              </a:extLst>
            </p:cNvPr>
            <p:cNvCxnSpPr>
              <a:cxnSpLocks noChangeShapeType="1"/>
              <a:stCxn id="373768" idx="5"/>
              <a:endCxn id="373774" idx="0"/>
            </p:cNvCxnSpPr>
            <p:nvPr/>
          </p:nvCxnSpPr>
          <p:spPr bwMode="auto">
            <a:xfrm>
              <a:off x="4086" y="3108"/>
              <a:ext cx="161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3778" name="Text Box 18">
              <a:extLst>
                <a:ext uri="{FF2B5EF4-FFF2-40B4-BE49-F238E27FC236}">
                  <a16:creationId xmlns:a16="http://schemas.microsoft.com/office/drawing/2014/main" id="{325BEE85-06FC-0F43-A522-AA6772457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" y="1958"/>
              <a:ext cx="9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Tahoma" charset="0"/>
                  <a:ea typeface="+mn-ea"/>
                </a:rPr>
                <a:t>overall root</a:t>
              </a:r>
            </a:p>
          </p:txBody>
        </p:sp>
        <p:cxnSp>
          <p:nvCxnSpPr>
            <p:cNvPr id="9234" name="AutoShape 19">
              <a:extLst>
                <a:ext uri="{FF2B5EF4-FFF2-40B4-BE49-F238E27FC236}">
                  <a16:creationId xmlns:a16="http://schemas.microsoft.com/office/drawing/2014/main" id="{5EDDD9F2-3502-1C4F-AA52-63016D8CABE0}"/>
                </a:ext>
              </a:extLst>
            </p:cNvPr>
            <p:cNvCxnSpPr>
              <a:cxnSpLocks noChangeShapeType="1"/>
              <a:stCxn id="373778" idx="2"/>
              <a:endCxn id="373769" idx="0"/>
            </p:cNvCxnSpPr>
            <p:nvPr/>
          </p:nvCxnSpPr>
          <p:spPr bwMode="auto">
            <a:xfrm>
              <a:off x="4552" y="2189"/>
              <a:ext cx="1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921146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385D1BD6-2BF0-0844-A517-376EC3E1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 solution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CDA9E97D-34AF-8E46-9796-BEF3A1E75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Returns whether this BST contains the given integer.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boolean contains(int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return contains(overallRoot,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private boolean contains(IntTreeNode node, 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if (node == null)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return false;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base case: not found here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==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return true; 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base case: found here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</a:t>
            </a:r>
            <a:r>
              <a:rPr lang="en-US" altLang="en-US" sz="2000" b="1">
                <a:latin typeface="Courier New" panose="02070309020205020404" pitchFamily="49" charset="0"/>
              </a:rPr>
              <a:t>if (node.data &gt;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contains(node.left,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} else {  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root.data &lt; value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contains(node.right,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54418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31BC73B4-4C3B-AC4A-A005-B763B72C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Adding to a BST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57D3CCEA-B984-CA43-9A23-5AC6303A8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we want to add new values to the BST below.</a:t>
            </a:r>
          </a:p>
          <a:p>
            <a:pPr lvl="1" eaLnBrk="1" hangingPunct="1"/>
            <a:r>
              <a:rPr lang="en-US" altLang="en-US"/>
              <a:t>Where should the value 14 be added?</a:t>
            </a:r>
          </a:p>
          <a:p>
            <a:pPr lvl="1" eaLnBrk="1" hangingPunct="1"/>
            <a:r>
              <a:rPr lang="en-US" altLang="en-US"/>
              <a:t>Where should 3 be added?  7?</a:t>
            </a:r>
          </a:p>
          <a:p>
            <a:pPr lvl="1" eaLnBrk="1" hangingPunct="1"/>
            <a:endParaRPr lang="en-US" altLang="en-US" sz="1200"/>
          </a:p>
          <a:p>
            <a:pPr lvl="1" eaLnBrk="1" hangingPunct="1"/>
            <a:r>
              <a:rPr lang="en-US" altLang="en-US"/>
              <a:t>If the tree is empty, where</a:t>
            </a:r>
            <a:br>
              <a:rPr lang="en-US" altLang="en-US"/>
            </a:br>
            <a:r>
              <a:rPr lang="en-US" altLang="en-US"/>
              <a:t>should a new value be added?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What is the general algorithm?</a:t>
            </a:r>
          </a:p>
        </p:txBody>
      </p:sp>
      <p:grpSp>
        <p:nvGrpSpPr>
          <p:cNvPr id="11267" name="Group 4">
            <a:extLst>
              <a:ext uri="{FF2B5EF4-FFF2-40B4-BE49-F238E27FC236}">
                <a16:creationId xmlns:a16="http://schemas.microsoft.com/office/drawing/2014/main" id="{CBD0E2F8-51BF-394C-8C30-CB26E69D67EE}"/>
              </a:ext>
            </a:extLst>
          </p:cNvPr>
          <p:cNvGrpSpPr>
            <a:grpSpLocks/>
          </p:cNvGrpSpPr>
          <p:nvPr/>
        </p:nvGrpSpPr>
        <p:grpSpPr bwMode="auto">
          <a:xfrm>
            <a:off x="5211763" y="2524125"/>
            <a:ext cx="3581400" cy="4033838"/>
            <a:chOff x="3408" y="1152"/>
            <a:chExt cx="2256" cy="2541"/>
          </a:xfrm>
        </p:grpSpPr>
        <p:sp>
          <p:nvSpPr>
            <p:cNvPr id="370693" name="Oval 5">
              <a:extLst>
                <a:ext uri="{FF2B5EF4-FFF2-40B4-BE49-F238E27FC236}">
                  <a16:creationId xmlns:a16="http://schemas.microsoft.com/office/drawing/2014/main" id="{3FB957F9-F322-B44B-8380-D3F3D6CD5B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2287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19</a:t>
              </a:r>
            </a:p>
          </p:txBody>
        </p:sp>
        <p:sp>
          <p:nvSpPr>
            <p:cNvPr id="370694" name="Oval 6">
              <a:extLst>
                <a:ext uri="{FF2B5EF4-FFF2-40B4-BE49-F238E27FC236}">
                  <a16:creationId xmlns:a16="http://schemas.microsoft.com/office/drawing/2014/main" id="{537CEDE6-18B2-B445-BAE6-60E6966A18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67" y="2287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10</a:t>
              </a:r>
            </a:p>
          </p:txBody>
        </p:sp>
        <p:sp>
          <p:nvSpPr>
            <p:cNvPr id="370695" name="Oval 7">
              <a:extLst>
                <a:ext uri="{FF2B5EF4-FFF2-40B4-BE49-F238E27FC236}">
                  <a16:creationId xmlns:a16="http://schemas.microsoft.com/office/drawing/2014/main" id="{3CE2D793-315E-644E-8F6F-098405A192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29" y="1686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11</a:t>
              </a:r>
            </a:p>
          </p:txBody>
        </p:sp>
        <p:sp>
          <p:nvSpPr>
            <p:cNvPr id="370696" name="Oval 8">
              <a:extLst>
                <a:ext uri="{FF2B5EF4-FFF2-40B4-BE49-F238E27FC236}">
                  <a16:creationId xmlns:a16="http://schemas.microsoft.com/office/drawing/2014/main" id="{DFCBC4F6-9265-0C42-91F5-2FB5102655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66" y="1686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</a:t>
              </a:r>
            </a:p>
          </p:txBody>
        </p:sp>
        <p:sp>
          <p:nvSpPr>
            <p:cNvPr id="370697" name="Oval 9">
              <a:extLst>
                <a:ext uri="{FF2B5EF4-FFF2-40B4-BE49-F238E27FC236}">
                  <a16:creationId xmlns:a16="http://schemas.microsoft.com/office/drawing/2014/main" id="{06AFCCAB-7664-DE48-BB57-149215A2B5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8" y="1152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</a:t>
              </a:r>
            </a:p>
          </p:txBody>
        </p:sp>
        <p:cxnSp>
          <p:nvCxnSpPr>
            <p:cNvPr id="11275" name="AutoShape 10">
              <a:extLst>
                <a:ext uri="{FF2B5EF4-FFF2-40B4-BE49-F238E27FC236}">
                  <a16:creationId xmlns:a16="http://schemas.microsoft.com/office/drawing/2014/main" id="{4B5D87FD-E532-CE42-A575-894227BDC32B}"/>
                </a:ext>
              </a:extLst>
            </p:cNvPr>
            <p:cNvCxnSpPr>
              <a:cxnSpLocks noChangeShapeType="1"/>
              <a:stCxn id="370697" idx="3"/>
              <a:endCxn id="370696" idx="0"/>
            </p:cNvCxnSpPr>
            <p:nvPr/>
          </p:nvCxnSpPr>
          <p:spPr bwMode="auto">
            <a:xfrm flipH="1">
              <a:off x="3828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6" name="AutoShape 11">
              <a:extLst>
                <a:ext uri="{FF2B5EF4-FFF2-40B4-BE49-F238E27FC236}">
                  <a16:creationId xmlns:a16="http://schemas.microsoft.com/office/drawing/2014/main" id="{1F7223A8-40EA-5D44-92AB-B56CD9B079E7}"/>
                </a:ext>
              </a:extLst>
            </p:cNvPr>
            <p:cNvCxnSpPr>
              <a:cxnSpLocks noChangeShapeType="1"/>
              <a:stCxn id="370697" idx="5"/>
              <a:endCxn id="370695" idx="0"/>
            </p:cNvCxnSpPr>
            <p:nvPr/>
          </p:nvCxnSpPr>
          <p:spPr bwMode="auto">
            <a:xfrm>
              <a:off x="4523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7" name="AutoShape 12">
              <a:extLst>
                <a:ext uri="{FF2B5EF4-FFF2-40B4-BE49-F238E27FC236}">
                  <a16:creationId xmlns:a16="http://schemas.microsoft.com/office/drawing/2014/main" id="{A79CC1B6-6741-8C46-BDFB-A7E2233CE652}"/>
                </a:ext>
              </a:extLst>
            </p:cNvPr>
            <p:cNvCxnSpPr>
              <a:cxnSpLocks noChangeShapeType="1"/>
              <a:stCxn id="370695" idx="3"/>
              <a:endCxn id="370694" idx="0"/>
            </p:cNvCxnSpPr>
            <p:nvPr/>
          </p:nvCxnSpPr>
          <p:spPr bwMode="auto">
            <a:xfrm flipH="1">
              <a:off x="4729" y="198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8" name="AutoShape 13">
              <a:extLst>
                <a:ext uri="{FF2B5EF4-FFF2-40B4-BE49-F238E27FC236}">
                  <a16:creationId xmlns:a16="http://schemas.microsoft.com/office/drawing/2014/main" id="{A280F00E-C8EC-0440-AEEC-F726F3AC2944}"/>
                </a:ext>
              </a:extLst>
            </p:cNvPr>
            <p:cNvCxnSpPr>
              <a:cxnSpLocks noChangeShapeType="1"/>
              <a:stCxn id="370695" idx="5"/>
              <a:endCxn id="370693" idx="0"/>
            </p:cNvCxnSpPr>
            <p:nvPr/>
          </p:nvCxnSpPr>
          <p:spPr bwMode="auto">
            <a:xfrm>
              <a:off x="5105" y="198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0702" name="Oval 14">
              <a:extLst>
                <a:ext uri="{FF2B5EF4-FFF2-40B4-BE49-F238E27FC236}">
                  <a16:creationId xmlns:a16="http://schemas.microsoft.com/office/drawing/2014/main" id="{3AB9FEF8-D238-2A45-8F6D-7D37B93D0F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00" y="2812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</a:t>
              </a:r>
            </a:p>
          </p:txBody>
        </p:sp>
        <p:sp>
          <p:nvSpPr>
            <p:cNvPr id="370703" name="Oval 15">
              <a:extLst>
                <a:ext uri="{FF2B5EF4-FFF2-40B4-BE49-F238E27FC236}">
                  <a16:creationId xmlns:a16="http://schemas.microsoft.com/office/drawing/2014/main" id="{D5F16E5E-15E7-E44D-BDF1-7127B6D16A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08" y="2287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</a:t>
              </a:r>
            </a:p>
          </p:txBody>
        </p:sp>
        <p:cxnSp>
          <p:nvCxnSpPr>
            <p:cNvPr id="11281" name="AutoShape 16">
              <a:extLst>
                <a:ext uri="{FF2B5EF4-FFF2-40B4-BE49-F238E27FC236}">
                  <a16:creationId xmlns:a16="http://schemas.microsoft.com/office/drawing/2014/main" id="{28574A33-19BE-BE42-A8F1-718B4C6AECC4}"/>
                </a:ext>
              </a:extLst>
            </p:cNvPr>
            <p:cNvCxnSpPr>
              <a:cxnSpLocks noChangeShapeType="1"/>
              <a:stCxn id="370696" idx="3"/>
              <a:endCxn id="370703" idx="0"/>
            </p:cNvCxnSpPr>
            <p:nvPr/>
          </p:nvCxnSpPr>
          <p:spPr bwMode="auto">
            <a:xfrm flipH="1">
              <a:off x="3570" y="1987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AutoShape 17">
              <a:extLst>
                <a:ext uri="{FF2B5EF4-FFF2-40B4-BE49-F238E27FC236}">
                  <a16:creationId xmlns:a16="http://schemas.microsoft.com/office/drawing/2014/main" id="{61EA2460-3AE9-AB45-9788-C96578F687A5}"/>
                </a:ext>
              </a:extLst>
            </p:cNvPr>
            <p:cNvCxnSpPr>
              <a:cxnSpLocks noChangeShapeType="1"/>
              <a:stCxn id="370703" idx="5"/>
              <a:endCxn id="370702" idx="0"/>
            </p:cNvCxnSpPr>
            <p:nvPr/>
          </p:nvCxnSpPr>
          <p:spPr bwMode="auto">
            <a:xfrm>
              <a:off x="3684" y="2583"/>
              <a:ext cx="78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0706" name="Oval 18">
              <a:extLst>
                <a:ext uri="{FF2B5EF4-FFF2-40B4-BE49-F238E27FC236}">
                  <a16:creationId xmlns:a16="http://schemas.microsoft.com/office/drawing/2014/main" id="{FF586D36-CADF-344C-BAA3-05E365963F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9" y="2304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</a:t>
              </a:r>
            </a:p>
          </p:txBody>
        </p:sp>
        <p:cxnSp>
          <p:nvCxnSpPr>
            <p:cNvPr id="11284" name="AutoShape 19">
              <a:extLst>
                <a:ext uri="{FF2B5EF4-FFF2-40B4-BE49-F238E27FC236}">
                  <a16:creationId xmlns:a16="http://schemas.microsoft.com/office/drawing/2014/main" id="{5C8FD142-9A8A-5946-903A-7917C7261E01}"/>
                </a:ext>
              </a:extLst>
            </p:cNvPr>
            <p:cNvCxnSpPr>
              <a:cxnSpLocks noChangeShapeType="1"/>
              <a:stCxn id="370696" idx="5"/>
              <a:endCxn id="370706" idx="0"/>
            </p:cNvCxnSpPr>
            <p:nvPr/>
          </p:nvCxnSpPr>
          <p:spPr bwMode="auto">
            <a:xfrm>
              <a:off x="3943" y="1982"/>
              <a:ext cx="168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0708" name="Oval 20">
              <a:extLst>
                <a:ext uri="{FF2B5EF4-FFF2-40B4-BE49-F238E27FC236}">
                  <a16:creationId xmlns:a16="http://schemas.microsoft.com/office/drawing/2014/main" id="{F503C69B-3953-E54E-980A-CE8A401D88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42" y="2832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25</a:t>
              </a:r>
            </a:p>
          </p:txBody>
        </p:sp>
        <p:cxnSp>
          <p:nvCxnSpPr>
            <p:cNvPr id="11286" name="AutoShape 21">
              <a:extLst>
                <a:ext uri="{FF2B5EF4-FFF2-40B4-BE49-F238E27FC236}">
                  <a16:creationId xmlns:a16="http://schemas.microsoft.com/office/drawing/2014/main" id="{8B723EAE-076E-CA40-9570-D510895FDDB8}"/>
                </a:ext>
              </a:extLst>
            </p:cNvPr>
            <p:cNvCxnSpPr>
              <a:cxnSpLocks noChangeShapeType="1"/>
              <a:stCxn id="370693" idx="5"/>
              <a:endCxn id="370708" idx="0"/>
            </p:cNvCxnSpPr>
            <p:nvPr/>
          </p:nvCxnSpPr>
          <p:spPr bwMode="auto">
            <a:xfrm>
              <a:off x="5377" y="2583"/>
              <a:ext cx="12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0710" name="Oval 22">
              <a:extLst>
                <a:ext uri="{FF2B5EF4-FFF2-40B4-BE49-F238E27FC236}">
                  <a16:creationId xmlns:a16="http://schemas.microsoft.com/office/drawing/2014/main" id="{29F5FFE5-A728-6A40-98AB-0541596974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2" y="3360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22</a:t>
              </a:r>
            </a:p>
          </p:txBody>
        </p:sp>
        <p:cxnSp>
          <p:nvCxnSpPr>
            <p:cNvPr id="11288" name="AutoShape 23">
              <a:extLst>
                <a:ext uri="{FF2B5EF4-FFF2-40B4-BE49-F238E27FC236}">
                  <a16:creationId xmlns:a16="http://schemas.microsoft.com/office/drawing/2014/main" id="{0527921D-C607-1B49-BD1B-06EEA2A6D0B3}"/>
                </a:ext>
              </a:extLst>
            </p:cNvPr>
            <p:cNvCxnSpPr>
              <a:cxnSpLocks noChangeShapeType="1"/>
              <a:stCxn id="370708" idx="3"/>
              <a:endCxn id="370710" idx="0"/>
            </p:cNvCxnSpPr>
            <p:nvPr/>
          </p:nvCxnSpPr>
          <p:spPr bwMode="auto">
            <a:xfrm flipH="1">
              <a:off x="5263" y="3128"/>
              <a:ext cx="126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0712" name="Text Box 24">
            <a:extLst>
              <a:ext uri="{FF2B5EF4-FFF2-40B4-BE49-F238E27FC236}">
                <a16:creationId xmlns:a16="http://schemas.microsoft.com/office/drawing/2014/main" id="{5F293AD7-24E2-3949-A134-6A107D673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963" y="1914525"/>
            <a:ext cx="1458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overall root</a:t>
            </a:r>
          </a:p>
        </p:txBody>
      </p:sp>
      <p:cxnSp>
        <p:nvCxnSpPr>
          <p:cNvPr id="11269" name="AutoShape 25">
            <a:extLst>
              <a:ext uri="{FF2B5EF4-FFF2-40B4-BE49-F238E27FC236}">
                <a16:creationId xmlns:a16="http://schemas.microsoft.com/office/drawing/2014/main" id="{1B9880B9-D5FC-A043-B549-A66608254460}"/>
              </a:ext>
            </a:extLst>
          </p:cNvPr>
          <p:cNvCxnSpPr>
            <a:cxnSpLocks noChangeShapeType="1"/>
            <a:stCxn id="370712" idx="2"/>
          </p:cNvCxnSpPr>
          <p:nvPr/>
        </p:nvCxnSpPr>
        <p:spPr bwMode="auto">
          <a:xfrm>
            <a:off x="6780213" y="2311400"/>
            <a:ext cx="1587" cy="222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9130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58C18438-18BA-FC45-B2F6-9E31F25C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Adding exercise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3B1FE06C-9FE5-2D41-9E63-9541440CC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Draw what a binary search tree would look like if the following values were added to an initially empty tree in this order:</a:t>
            </a:r>
          </a:p>
          <a:p>
            <a:pPr lvl="1" eaLnBrk="1" hangingPunct="1"/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50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20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75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98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80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31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150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39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23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11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77</a:t>
            </a:r>
          </a:p>
        </p:txBody>
      </p:sp>
      <p:sp>
        <p:nvSpPr>
          <p:cNvPr id="381961" name="Oval 9">
            <a:extLst>
              <a:ext uri="{FF2B5EF4-FFF2-40B4-BE49-F238E27FC236}">
                <a16:creationId xmlns:a16="http://schemas.microsoft.com/office/drawing/2014/main" id="{2973803B-FC88-F343-B833-4C6057F8A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5300" y="2362200"/>
            <a:ext cx="511175" cy="528638"/>
          </a:xfrm>
          <a:prstGeom prst="ellipse">
            <a:avLst/>
          </a:prstGeom>
          <a:gradFill rotWithShape="1">
            <a:gsLst>
              <a:gs pos="0">
                <a:srgbClr val="E1F2F3"/>
              </a:gs>
              <a:gs pos="100000">
                <a:srgbClr val="E1F2F3">
                  <a:gamma/>
                  <a:shade val="72157"/>
                  <a:invGamma/>
                </a:srgbClr>
              </a:gs>
            </a:gsLst>
            <a:lin ang="27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Tahoma" charset="0"/>
                <a:ea typeface="+mn-ea"/>
              </a:rPr>
              <a:t>50</a:t>
            </a:r>
          </a:p>
        </p:txBody>
      </p:sp>
      <p:grpSp>
        <p:nvGrpSpPr>
          <p:cNvPr id="381981" name="Group 29">
            <a:extLst>
              <a:ext uri="{FF2B5EF4-FFF2-40B4-BE49-F238E27FC236}">
                <a16:creationId xmlns:a16="http://schemas.microsoft.com/office/drawing/2014/main" id="{FDE2AD8C-69F8-BB48-9FC4-3CF5C666F615}"/>
              </a:ext>
            </a:extLst>
          </p:cNvPr>
          <p:cNvGrpSpPr>
            <a:grpSpLocks/>
          </p:cNvGrpSpPr>
          <p:nvPr/>
        </p:nvGrpSpPr>
        <p:grpSpPr bwMode="auto">
          <a:xfrm>
            <a:off x="3122613" y="2832100"/>
            <a:ext cx="1257300" cy="906463"/>
            <a:chOff x="1967" y="1784"/>
            <a:chExt cx="792" cy="571"/>
          </a:xfrm>
        </p:grpSpPr>
        <p:sp>
          <p:nvSpPr>
            <p:cNvPr id="381960" name="Oval 8">
              <a:extLst>
                <a:ext uri="{FF2B5EF4-FFF2-40B4-BE49-F238E27FC236}">
                  <a16:creationId xmlns:a16="http://schemas.microsoft.com/office/drawing/2014/main" id="{AF021FA1-8761-E142-B3C1-5FAC62EED8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67" y="2022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20</a:t>
              </a:r>
            </a:p>
          </p:txBody>
        </p:sp>
        <p:cxnSp>
          <p:nvCxnSpPr>
            <p:cNvPr id="12321" name="AutoShape 10">
              <a:extLst>
                <a:ext uri="{FF2B5EF4-FFF2-40B4-BE49-F238E27FC236}">
                  <a16:creationId xmlns:a16="http://schemas.microsoft.com/office/drawing/2014/main" id="{50939F59-734A-0143-99C0-8A06669155A7}"/>
                </a:ext>
              </a:extLst>
            </p:cNvPr>
            <p:cNvCxnSpPr>
              <a:cxnSpLocks noChangeShapeType="1"/>
              <a:stCxn id="381961" idx="3"/>
              <a:endCxn id="381960" idx="0"/>
            </p:cNvCxnSpPr>
            <p:nvPr/>
          </p:nvCxnSpPr>
          <p:spPr bwMode="auto">
            <a:xfrm flipH="1">
              <a:off x="2129" y="1784"/>
              <a:ext cx="630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2" name="Group 30">
            <a:extLst>
              <a:ext uri="{FF2B5EF4-FFF2-40B4-BE49-F238E27FC236}">
                <a16:creationId xmlns:a16="http://schemas.microsoft.com/office/drawing/2014/main" id="{0E83525E-A08A-F349-A6B7-ABB662BD6CCA}"/>
              </a:ext>
            </a:extLst>
          </p:cNvPr>
          <p:cNvGrpSpPr>
            <a:grpSpLocks/>
          </p:cNvGrpSpPr>
          <p:nvPr/>
        </p:nvGrpSpPr>
        <p:grpSpPr bwMode="auto">
          <a:xfrm>
            <a:off x="4741863" y="2832100"/>
            <a:ext cx="1125537" cy="906463"/>
            <a:chOff x="2987" y="1784"/>
            <a:chExt cx="709" cy="571"/>
          </a:xfrm>
        </p:grpSpPr>
        <p:sp>
          <p:nvSpPr>
            <p:cNvPr id="381959" name="Oval 7">
              <a:extLst>
                <a:ext uri="{FF2B5EF4-FFF2-40B4-BE49-F238E27FC236}">
                  <a16:creationId xmlns:a16="http://schemas.microsoft.com/office/drawing/2014/main" id="{CA480123-E1F0-4E4D-8851-1C75C309C6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3" y="2022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75</a:t>
              </a:r>
            </a:p>
          </p:txBody>
        </p:sp>
        <p:cxnSp>
          <p:nvCxnSpPr>
            <p:cNvPr id="12319" name="AutoShape 11">
              <a:extLst>
                <a:ext uri="{FF2B5EF4-FFF2-40B4-BE49-F238E27FC236}">
                  <a16:creationId xmlns:a16="http://schemas.microsoft.com/office/drawing/2014/main" id="{E62AA1BC-CC93-7A43-BBDB-58E5154630B9}"/>
                </a:ext>
              </a:extLst>
            </p:cNvPr>
            <p:cNvCxnSpPr>
              <a:cxnSpLocks noChangeShapeType="1"/>
              <a:stCxn id="381961" idx="5"/>
              <a:endCxn id="381959" idx="0"/>
            </p:cNvCxnSpPr>
            <p:nvPr/>
          </p:nvCxnSpPr>
          <p:spPr bwMode="auto">
            <a:xfrm>
              <a:off x="2987" y="1784"/>
              <a:ext cx="548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4" name="Group 32">
            <a:extLst>
              <a:ext uri="{FF2B5EF4-FFF2-40B4-BE49-F238E27FC236}">
                <a16:creationId xmlns:a16="http://schemas.microsoft.com/office/drawing/2014/main" id="{D5B00629-7778-A147-967A-2E1946A0403F}"/>
              </a:ext>
            </a:extLst>
          </p:cNvPr>
          <p:cNvGrpSpPr>
            <a:grpSpLocks/>
          </p:cNvGrpSpPr>
          <p:nvPr/>
        </p:nvGrpSpPr>
        <p:grpSpPr bwMode="auto">
          <a:xfrm>
            <a:off x="5964238" y="4633913"/>
            <a:ext cx="533400" cy="923925"/>
            <a:chOff x="3757" y="2919"/>
            <a:chExt cx="336" cy="582"/>
          </a:xfrm>
        </p:grpSpPr>
        <p:sp>
          <p:nvSpPr>
            <p:cNvPr id="381958" name="Oval 6">
              <a:extLst>
                <a:ext uri="{FF2B5EF4-FFF2-40B4-BE49-F238E27FC236}">
                  <a16:creationId xmlns:a16="http://schemas.microsoft.com/office/drawing/2014/main" id="{FB1DD5DB-6863-794A-A1AA-BE9D437E2C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57" y="3168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80</a:t>
              </a:r>
            </a:p>
          </p:txBody>
        </p:sp>
        <p:cxnSp>
          <p:nvCxnSpPr>
            <p:cNvPr id="12317" name="AutoShape 12">
              <a:extLst>
                <a:ext uri="{FF2B5EF4-FFF2-40B4-BE49-F238E27FC236}">
                  <a16:creationId xmlns:a16="http://schemas.microsoft.com/office/drawing/2014/main" id="{67E5BFF8-AC8F-DC48-8847-8F2FC42383F5}"/>
                </a:ext>
              </a:extLst>
            </p:cNvPr>
            <p:cNvCxnSpPr>
              <a:cxnSpLocks noChangeShapeType="1"/>
              <a:stCxn id="381957" idx="3"/>
              <a:endCxn id="381958" idx="0"/>
            </p:cNvCxnSpPr>
            <p:nvPr/>
          </p:nvCxnSpPr>
          <p:spPr bwMode="auto">
            <a:xfrm flipH="1">
              <a:off x="3919" y="2919"/>
              <a:ext cx="174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3" name="Group 31">
            <a:extLst>
              <a:ext uri="{FF2B5EF4-FFF2-40B4-BE49-F238E27FC236}">
                <a16:creationId xmlns:a16="http://schemas.microsoft.com/office/drawing/2014/main" id="{15E83F07-9670-3B4C-9472-09AA142A64C0}"/>
              </a:ext>
            </a:extLst>
          </p:cNvPr>
          <p:cNvGrpSpPr>
            <a:grpSpLocks/>
          </p:cNvGrpSpPr>
          <p:nvPr/>
        </p:nvGrpSpPr>
        <p:grpSpPr bwMode="auto">
          <a:xfrm>
            <a:off x="5792788" y="3679825"/>
            <a:ext cx="1141412" cy="1012825"/>
            <a:chOff x="3649" y="2318"/>
            <a:chExt cx="719" cy="638"/>
          </a:xfrm>
        </p:grpSpPr>
        <p:sp>
          <p:nvSpPr>
            <p:cNvPr id="381957" name="Oval 5">
              <a:extLst>
                <a:ext uri="{FF2B5EF4-FFF2-40B4-BE49-F238E27FC236}">
                  <a16:creationId xmlns:a16="http://schemas.microsoft.com/office/drawing/2014/main" id="{B15C39F5-68FC-544E-A571-750233EC6A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46" y="2623"/>
              <a:ext cx="322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98</a:t>
              </a:r>
            </a:p>
          </p:txBody>
        </p:sp>
        <p:cxnSp>
          <p:nvCxnSpPr>
            <p:cNvPr id="12315" name="AutoShape 13">
              <a:extLst>
                <a:ext uri="{FF2B5EF4-FFF2-40B4-BE49-F238E27FC236}">
                  <a16:creationId xmlns:a16="http://schemas.microsoft.com/office/drawing/2014/main" id="{81A2B915-DDDA-FC4F-AFB2-4B27A340008B}"/>
                </a:ext>
              </a:extLst>
            </p:cNvPr>
            <p:cNvCxnSpPr>
              <a:cxnSpLocks noChangeShapeType="1"/>
              <a:stCxn id="381959" idx="5"/>
              <a:endCxn id="381957" idx="0"/>
            </p:cNvCxnSpPr>
            <p:nvPr/>
          </p:nvCxnSpPr>
          <p:spPr bwMode="auto">
            <a:xfrm>
              <a:off x="3649" y="2318"/>
              <a:ext cx="558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9" name="Group 37">
            <a:extLst>
              <a:ext uri="{FF2B5EF4-FFF2-40B4-BE49-F238E27FC236}">
                <a16:creationId xmlns:a16="http://schemas.microsoft.com/office/drawing/2014/main" id="{E0887523-0641-DF4A-A35A-D26DE05CD609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679825"/>
            <a:ext cx="606425" cy="1012825"/>
            <a:chOff x="1632" y="2318"/>
            <a:chExt cx="382" cy="638"/>
          </a:xfrm>
        </p:grpSpPr>
        <p:sp>
          <p:nvSpPr>
            <p:cNvPr id="381967" name="Oval 15">
              <a:extLst>
                <a:ext uri="{FF2B5EF4-FFF2-40B4-BE49-F238E27FC236}">
                  <a16:creationId xmlns:a16="http://schemas.microsoft.com/office/drawing/2014/main" id="{0AB69813-67CB-EE42-802F-C8277194A5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32" y="2623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11</a:t>
              </a:r>
            </a:p>
          </p:txBody>
        </p:sp>
        <p:cxnSp>
          <p:nvCxnSpPr>
            <p:cNvPr id="12313" name="AutoShape 16">
              <a:extLst>
                <a:ext uri="{FF2B5EF4-FFF2-40B4-BE49-F238E27FC236}">
                  <a16:creationId xmlns:a16="http://schemas.microsoft.com/office/drawing/2014/main" id="{F94DFEDB-1AD5-FE41-BA00-2E4B79513C31}"/>
                </a:ext>
              </a:extLst>
            </p:cNvPr>
            <p:cNvCxnSpPr>
              <a:cxnSpLocks noChangeShapeType="1"/>
              <a:stCxn id="381960" idx="3"/>
              <a:endCxn id="381967" idx="0"/>
            </p:cNvCxnSpPr>
            <p:nvPr/>
          </p:nvCxnSpPr>
          <p:spPr bwMode="auto">
            <a:xfrm flipH="1">
              <a:off x="1794" y="2318"/>
              <a:ext cx="220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7" name="Group 35">
            <a:extLst>
              <a:ext uri="{FF2B5EF4-FFF2-40B4-BE49-F238E27FC236}">
                <a16:creationId xmlns:a16="http://schemas.microsoft.com/office/drawing/2014/main" id="{A8527846-5BAB-C849-A8D3-6BCC98B57BCE}"/>
              </a:ext>
            </a:extLst>
          </p:cNvPr>
          <p:cNvGrpSpPr>
            <a:grpSpLocks/>
          </p:cNvGrpSpPr>
          <p:nvPr/>
        </p:nvGrpSpPr>
        <p:grpSpPr bwMode="auto">
          <a:xfrm>
            <a:off x="4017963" y="4660900"/>
            <a:ext cx="514350" cy="896938"/>
            <a:chOff x="2531" y="2936"/>
            <a:chExt cx="324" cy="565"/>
          </a:xfrm>
        </p:grpSpPr>
        <p:sp>
          <p:nvSpPr>
            <p:cNvPr id="381966" name="Oval 14">
              <a:extLst>
                <a:ext uri="{FF2B5EF4-FFF2-40B4-BE49-F238E27FC236}">
                  <a16:creationId xmlns:a16="http://schemas.microsoft.com/office/drawing/2014/main" id="{F8AF791D-748A-B447-9366-8199AD07A6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31" y="3168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39</a:t>
              </a:r>
            </a:p>
          </p:txBody>
        </p:sp>
        <p:cxnSp>
          <p:nvCxnSpPr>
            <p:cNvPr id="12311" name="AutoShape 17">
              <a:extLst>
                <a:ext uri="{FF2B5EF4-FFF2-40B4-BE49-F238E27FC236}">
                  <a16:creationId xmlns:a16="http://schemas.microsoft.com/office/drawing/2014/main" id="{B3285497-FC00-E940-A554-9552D9053E6B}"/>
                </a:ext>
              </a:extLst>
            </p:cNvPr>
            <p:cNvCxnSpPr>
              <a:cxnSpLocks noChangeShapeType="1"/>
              <a:stCxn id="381970" idx="5"/>
              <a:endCxn id="381966" idx="0"/>
            </p:cNvCxnSpPr>
            <p:nvPr/>
          </p:nvCxnSpPr>
          <p:spPr bwMode="auto">
            <a:xfrm>
              <a:off x="2580" y="2936"/>
              <a:ext cx="11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5" name="Group 33">
            <a:extLst>
              <a:ext uri="{FF2B5EF4-FFF2-40B4-BE49-F238E27FC236}">
                <a16:creationId xmlns:a16="http://schemas.microsoft.com/office/drawing/2014/main" id="{527D0E5D-EBBE-BA40-8023-C57F3255598C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3679825"/>
            <a:ext cx="608013" cy="1039813"/>
            <a:chOff x="2244" y="2318"/>
            <a:chExt cx="383" cy="655"/>
          </a:xfrm>
        </p:grpSpPr>
        <p:sp>
          <p:nvSpPr>
            <p:cNvPr id="381970" name="Oval 18">
              <a:extLst>
                <a:ext uri="{FF2B5EF4-FFF2-40B4-BE49-F238E27FC236}">
                  <a16:creationId xmlns:a16="http://schemas.microsoft.com/office/drawing/2014/main" id="{DF028DBD-88DF-FE40-8A7F-AA2242396D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04" y="2640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31</a:t>
              </a:r>
            </a:p>
          </p:txBody>
        </p:sp>
        <p:cxnSp>
          <p:nvCxnSpPr>
            <p:cNvPr id="12309" name="AutoShape 19">
              <a:extLst>
                <a:ext uri="{FF2B5EF4-FFF2-40B4-BE49-F238E27FC236}">
                  <a16:creationId xmlns:a16="http://schemas.microsoft.com/office/drawing/2014/main" id="{979C1170-6108-2841-91D4-0B0EB374F2B2}"/>
                </a:ext>
              </a:extLst>
            </p:cNvPr>
            <p:cNvCxnSpPr>
              <a:cxnSpLocks noChangeShapeType="1"/>
              <a:stCxn id="381960" idx="5"/>
              <a:endCxn id="381970" idx="0"/>
            </p:cNvCxnSpPr>
            <p:nvPr/>
          </p:nvCxnSpPr>
          <p:spPr bwMode="auto">
            <a:xfrm>
              <a:off x="2244" y="2318"/>
              <a:ext cx="222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6" name="Group 34">
            <a:extLst>
              <a:ext uri="{FF2B5EF4-FFF2-40B4-BE49-F238E27FC236}">
                <a16:creationId xmlns:a16="http://schemas.microsoft.com/office/drawing/2014/main" id="{59448F00-B6ED-C54D-98A6-F0F76697CC75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4633913"/>
            <a:ext cx="663575" cy="923925"/>
            <a:chOff x="4286" y="2919"/>
            <a:chExt cx="418" cy="582"/>
          </a:xfrm>
        </p:grpSpPr>
        <p:sp>
          <p:nvSpPr>
            <p:cNvPr id="381972" name="Oval 20">
              <a:extLst>
                <a:ext uri="{FF2B5EF4-FFF2-40B4-BE49-F238E27FC236}">
                  <a16:creationId xmlns:a16="http://schemas.microsoft.com/office/drawing/2014/main" id="{122648D0-CC10-2B4C-B5A0-38BC055796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86" y="3168"/>
              <a:ext cx="418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150</a:t>
              </a:r>
            </a:p>
          </p:txBody>
        </p:sp>
        <p:cxnSp>
          <p:nvCxnSpPr>
            <p:cNvPr id="12307" name="AutoShape 21">
              <a:extLst>
                <a:ext uri="{FF2B5EF4-FFF2-40B4-BE49-F238E27FC236}">
                  <a16:creationId xmlns:a16="http://schemas.microsoft.com/office/drawing/2014/main" id="{18E148F8-E5D7-1843-9E63-CA25DB36534B}"/>
                </a:ext>
              </a:extLst>
            </p:cNvPr>
            <p:cNvCxnSpPr>
              <a:cxnSpLocks noChangeShapeType="1"/>
              <a:stCxn id="381957" idx="5"/>
              <a:endCxn id="381972" idx="0"/>
            </p:cNvCxnSpPr>
            <p:nvPr/>
          </p:nvCxnSpPr>
          <p:spPr bwMode="auto">
            <a:xfrm>
              <a:off x="4321" y="2919"/>
              <a:ext cx="174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88" name="Group 36">
            <a:extLst>
              <a:ext uri="{FF2B5EF4-FFF2-40B4-BE49-F238E27FC236}">
                <a16:creationId xmlns:a16="http://schemas.microsoft.com/office/drawing/2014/main" id="{92EAFDC7-48B0-0D45-A9C4-E80A266E6B72}"/>
              </a:ext>
            </a:extLst>
          </p:cNvPr>
          <p:cNvGrpSpPr>
            <a:grpSpLocks/>
          </p:cNvGrpSpPr>
          <p:nvPr/>
        </p:nvGrpSpPr>
        <p:grpSpPr bwMode="auto">
          <a:xfrm>
            <a:off x="3332163" y="4660900"/>
            <a:ext cx="514350" cy="896938"/>
            <a:chOff x="2099" y="2936"/>
            <a:chExt cx="324" cy="565"/>
          </a:xfrm>
        </p:grpSpPr>
        <p:sp>
          <p:nvSpPr>
            <p:cNvPr id="381976" name="Oval 24">
              <a:extLst>
                <a:ext uri="{FF2B5EF4-FFF2-40B4-BE49-F238E27FC236}">
                  <a16:creationId xmlns:a16="http://schemas.microsoft.com/office/drawing/2014/main" id="{7B71935E-3827-664D-9782-CF26981974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99" y="3168"/>
              <a:ext cx="324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23</a:t>
              </a:r>
            </a:p>
          </p:txBody>
        </p:sp>
        <p:cxnSp>
          <p:nvCxnSpPr>
            <p:cNvPr id="12305" name="AutoShape 25">
              <a:extLst>
                <a:ext uri="{FF2B5EF4-FFF2-40B4-BE49-F238E27FC236}">
                  <a16:creationId xmlns:a16="http://schemas.microsoft.com/office/drawing/2014/main" id="{04CCED10-9D20-1D48-8D81-36DF71CFF928}"/>
                </a:ext>
              </a:extLst>
            </p:cNvPr>
            <p:cNvCxnSpPr>
              <a:cxnSpLocks noChangeShapeType="1"/>
              <a:stCxn id="381970" idx="3"/>
              <a:endCxn id="381976" idx="0"/>
            </p:cNvCxnSpPr>
            <p:nvPr/>
          </p:nvCxnSpPr>
          <p:spPr bwMode="auto">
            <a:xfrm flipH="1">
              <a:off x="2261" y="2936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1990" name="Group 38">
            <a:extLst>
              <a:ext uri="{FF2B5EF4-FFF2-40B4-BE49-F238E27FC236}">
                <a16:creationId xmlns:a16="http://schemas.microsoft.com/office/drawing/2014/main" id="{FF52FDFF-C3B7-1D4D-A2CA-FC64B4009DC8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5499100"/>
            <a:ext cx="512763" cy="901700"/>
            <a:chOff x="3504" y="3464"/>
            <a:chExt cx="323" cy="568"/>
          </a:xfrm>
        </p:grpSpPr>
        <p:sp>
          <p:nvSpPr>
            <p:cNvPr id="381978" name="Oval 26">
              <a:extLst>
                <a:ext uri="{FF2B5EF4-FFF2-40B4-BE49-F238E27FC236}">
                  <a16:creationId xmlns:a16="http://schemas.microsoft.com/office/drawing/2014/main" id="{39070A36-6740-474F-9BF7-8CABFB2A9D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3699"/>
              <a:ext cx="323" cy="333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77</a:t>
              </a:r>
            </a:p>
          </p:txBody>
        </p:sp>
        <p:cxnSp>
          <p:nvCxnSpPr>
            <p:cNvPr id="12303" name="AutoShape 27">
              <a:extLst>
                <a:ext uri="{FF2B5EF4-FFF2-40B4-BE49-F238E27FC236}">
                  <a16:creationId xmlns:a16="http://schemas.microsoft.com/office/drawing/2014/main" id="{CE36D1A7-9ECB-AB47-8A1D-57ED9F181469}"/>
                </a:ext>
              </a:extLst>
            </p:cNvPr>
            <p:cNvCxnSpPr>
              <a:cxnSpLocks noChangeShapeType="1"/>
              <a:stCxn id="381958" idx="3"/>
              <a:endCxn id="381978" idx="0"/>
            </p:cNvCxnSpPr>
            <p:nvPr/>
          </p:nvCxnSpPr>
          <p:spPr bwMode="auto">
            <a:xfrm flipH="1">
              <a:off x="3666" y="3464"/>
              <a:ext cx="138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4149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F41D4FA8-9526-B947-96C2-94DCC239B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D6415B-00C7-F042-A3B1-45654CEBA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a method </a:t>
            </a:r>
            <a:r>
              <a:rPr lang="en-US" altLang="en-US">
                <a:latin typeface="Courier New" panose="02070309020205020404" pitchFamily="49" charset="0"/>
              </a:rPr>
              <a:t>add</a:t>
            </a:r>
            <a:r>
              <a:rPr lang="en-US" altLang="en-US"/>
              <a:t> to the </a:t>
            </a:r>
            <a:r>
              <a:rPr lang="en-US" altLang="en-US">
                <a:latin typeface="Courier New" panose="02070309020205020404" pitchFamily="49" charset="0"/>
              </a:rPr>
              <a:t>SearchTree</a:t>
            </a:r>
            <a:r>
              <a:rPr lang="en-US" altLang="en-US"/>
              <a:t> class that adds a given integer value to the BST.</a:t>
            </a:r>
          </a:p>
          <a:p>
            <a:pPr lvl="1" eaLnBrk="1" hangingPunct="1"/>
            <a:r>
              <a:rPr lang="en-US" altLang="en-US"/>
              <a:t>Add the new value in the proper place to maintain BST ordering.</a:t>
            </a:r>
          </a:p>
          <a:p>
            <a:pPr lvl="1" eaLnBrk="1" hangingPunct="1"/>
            <a:endParaRPr lang="en-US" altLang="en-US" sz="900">
              <a:latin typeface="Courier New" panose="02070309020205020404" pitchFamily="49" charset="0"/>
            </a:endParaRPr>
          </a:p>
          <a:p>
            <a:pPr lvl="2" eaLnBrk="1" hangingPunct="1"/>
            <a:r>
              <a:rPr lang="en-US" altLang="en-US">
                <a:latin typeface="Courier New" panose="02070309020205020404" pitchFamily="49" charset="0"/>
              </a:rPr>
              <a:t>tree.add(49)</a:t>
            </a:r>
            <a:r>
              <a:rPr lang="en-US" altLang="en-US"/>
              <a:t>;</a:t>
            </a:r>
          </a:p>
        </p:txBody>
      </p:sp>
      <p:grpSp>
        <p:nvGrpSpPr>
          <p:cNvPr id="13315" name="Group 23">
            <a:extLst>
              <a:ext uri="{FF2B5EF4-FFF2-40B4-BE49-F238E27FC236}">
                <a16:creationId xmlns:a16="http://schemas.microsoft.com/office/drawing/2014/main" id="{89D4EB6A-6169-FE4D-94B8-674F9695BC88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619375"/>
            <a:ext cx="3200400" cy="2759075"/>
            <a:chOff x="1872" y="1958"/>
            <a:chExt cx="2016" cy="1738"/>
          </a:xfrm>
        </p:grpSpPr>
        <p:sp>
          <p:nvSpPr>
            <p:cNvPr id="375813" name="Oval 5">
              <a:extLst>
                <a:ext uri="{FF2B5EF4-FFF2-40B4-BE49-F238E27FC236}">
                  <a16:creationId xmlns:a16="http://schemas.microsoft.com/office/drawing/2014/main" id="{3EDB45F6-EE16-5A41-8A6E-2482BCFBCB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66" y="3388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75814" name="Oval 6">
              <a:extLst>
                <a:ext uri="{FF2B5EF4-FFF2-40B4-BE49-F238E27FC236}">
                  <a16:creationId xmlns:a16="http://schemas.microsoft.com/office/drawing/2014/main" id="{742CBDFB-B168-0C44-820F-4900F1FC00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31" y="3388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75815" name="Oval 7">
              <a:extLst>
                <a:ext uri="{FF2B5EF4-FFF2-40B4-BE49-F238E27FC236}">
                  <a16:creationId xmlns:a16="http://schemas.microsoft.com/office/drawing/2014/main" id="{DC9F521A-909E-3D4B-ACAC-962905704C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93" y="2833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75816" name="Oval 8">
              <a:extLst>
                <a:ext uri="{FF2B5EF4-FFF2-40B4-BE49-F238E27FC236}">
                  <a16:creationId xmlns:a16="http://schemas.microsoft.com/office/drawing/2014/main" id="{CFF2B47C-84C1-6D4D-99F7-48DDB939CD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30" y="2833"/>
              <a:ext cx="324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75817" name="Oval 9">
              <a:extLst>
                <a:ext uri="{FF2B5EF4-FFF2-40B4-BE49-F238E27FC236}">
                  <a16:creationId xmlns:a16="http://schemas.microsoft.com/office/drawing/2014/main" id="{312251EE-3C78-1945-8BFE-49C699833D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12" y="2340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13324" name="AutoShape 10">
              <a:extLst>
                <a:ext uri="{FF2B5EF4-FFF2-40B4-BE49-F238E27FC236}">
                  <a16:creationId xmlns:a16="http://schemas.microsoft.com/office/drawing/2014/main" id="{8D37E9F6-8B18-E248-9F98-23E8CEAF972E}"/>
                </a:ext>
              </a:extLst>
            </p:cNvPr>
            <p:cNvCxnSpPr>
              <a:cxnSpLocks noChangeShapeType="1"/>
              <a:stCxn id="375817" idx="3"/>
              <a:endCxn id="375816" idx="0"/>
            </p:cNvCxnSpPr>
            <p:nvPr/>
          </p:nvCxnSpPr>
          <p:spPr bwMode="auto">
            <a:xfrm flipH="1">
              <a:off x="2292" y="2619"/>
              <a:ext cx="467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AutoShape 11">
              <a:extLst>
                <a:ext uri="{FF2B5EF4-FFF2-40B4-BE49-F238E27FC236}">
                  <a16:creationId xmlns:a16="http://schemas.microsoft.com/office/drawing/2014/main" id="{D1E0034F-6E7B-1744-BC10-7BC9254D9E00}"/>
                </a:ext>
              </a:extLst>
            </p:cNvPr>
            <p:cNvCxnSpPr>
              <a:cxnSpLocks noChangeShapeType="1"/>
              <a:stCxn id="375817" idx="5"/>
              <a:endCxn id="375815" idx="0"/>
            </p:cNvCxnSpPr>
            <p:nvPr/>
          </p:nvCxnSpPr>
          <p:spPr bwMode="auto">
            <a:xfrm>
              <a:off x="2987" y="2619"/>
              <a:ext cx="467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6" name="AutoShape 12">
              <a:extLst>
                <a:ext uri="{FF2B5EF4-FFF2-40B4-BE49-F238E27FC236}">
                  <a16:creationId xmlns:a16="http://schemas.microsoft.com/office/drawing/2014/main" id="{E930AD61-F624-FB40-8980-B96CAD532AF6}"/>
                </a:ext>
              </a:extLst>
            </p:cNvPr>
            <p:cNvCxnSpPr>
              <a:cxnSpLocks noChangeShapeType="1"/>
              <a:stCxn id="375815" idx="3"/>
              <a:endCxn id="375814" idx="0"/>
            </p:cNvCxnSpPr>
            <p:nvPr/>
          </p:nvCxnSpPr>
          <p:spPr bwMode="auto">
            <a:xfrm flipH="1">
              <a:off x="3193" y="3108"/>
              <a:ext cx="14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7" name="AutoShape 13">
              <a:extLst>
                <a:ext uri="{FF2B5EF4-FFF2-40B4-BE49-F238E27FC236}">
                  <a16:creationId xmlns:a16="http://schemas.microsoft.com/office/drawing/2014/main" id="{0C4B581C-2A97-8040-B1CA-8C3CB9E88533}"/>
                </a:ext>
              </a:extLst>
            </p:cNvPr>
            <p:cNvCxnSpPr>
              <a:cxnSpLocks noChangeShapeType="1"/>
              <a:stCxn id="375815" idx="5"/>
              <a:endCxn id="375813" idx="0"/>
            </p:cNvCxnSpPr>
            <p:nvPr/>
          </p:nvCxnSpPr>
          <p:spPr bwMode="auto">
            <a:xfrm>
              <a:off x="3569" y="3108"/>
              <a:ext cx="158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5822" name="Oval 14">
              <a:extLst>
                <a:ext uri="{FF2B5EF4-FFF2-40B4-BE49-F238E27FC236}">
                  <a16:creationId xmlns:a16="http://schemas.microsoft.com/office/drawing/2014/main" id="{320CCB87-6C78-854A-AD54-5A64E58216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5" y="3388"/>
              <a:ext cx="324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75823" name="Oval 15">
              <a:extLst>
                <a:ext uri="{FF2B5EF4-FFF2-40B4-BE49-F238E27FC236}">
                  <a16:creationId xmlns:a16="http://schemas.microsoft.com/office/drawing/2014/main" id="{5D7E526E-5F70-8D49-B4F1-CF2AFF05EB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3388"/>
              <a:ext cx="323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13330" name="AutoShape 16">
              <a:extLst>
                <a:ext uri="{FF2B5EF4-FFF2-40B4-BE49-F238E27FC236}">
                  <a16:creationId xmlns:a16="http://schemas.microsoft.com/office/drawing/2014/main" id="{378ACAFD-B892-8C4C-80CB-2F17B1D17857}"/>
                </a:ext>
              </a:extLst>
            </p:cNvPr>
            <p:cNvCxnSpPr>
              <a:cxnSpLocks noChangeShapeType="1"/>
              <a:stCxn id="375816" idx="3"/>
              <a:endCxn id="375823" idx="0"/>
            </p:cNvCxnSpPr>
            <p:nvPr/>
          </p:nvCxnSpPr>
          <p:spPr bwMode="auto">
            <a:xfrm flipH="1">
              <a:off x="2034" y="3111"/>
              <a:ext cx="14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AutoShape 17">
              <a:extLst>
                <a:ext uri="{FF2B5EF4-FFF2-40B4-BE49-F238E27FC236}">
                  <a16:creationId xmlns:a16="http://schemas.microsoft.com/office/drawing/2014/main" id="{22574E6E-8658-C745-9587-54BE91338210}"/>
                </a:ext>
              </a:extLst>
            </p:cNvPr>
            <p:cNvCxnSpPr>
              <a:cxnSpLocks noChangeShapeType="1"/>
              <a:stCxn id="375816" idx="5"/>
              <a:endCxn id="375822" idx="0"/>
            </p:cNvCxnSpPr>
            <p:nvPr/>
          </p:nvCxnSpPr>
          <p:spPr bwMode="auto">
            <a:xfrm>
              <a:off x="2406" y="3108"/>
              <a:ext cx="161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5826" name="Text Box 18">
              <a:extLst>
                <a:ext uri="{FF2B5EF4-FFF2-40B4-BE49-F238E27FC236}">
                  <a16:creationId xmlns:a16="http://schemas.microsoft.com/office/drawing/2014/main" id="{0837718B-29C1-8348-A42E-8BD498D59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1958"/>
              <a:ext cx="9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Tahoma" charset="0"/>
                  <a:ea typeface="+mn-ea"/>
                </a:rPr>
                <a:t>overall root</a:t>
              </a:r>
            </a:p>
          </p:txBody>
        </p:sp>
        <p:cxnSp>
          <p:nvCxnSpPr>
            <p:cNvPr id="13333" name="AutoShape 19">
              <a:extLst>
                <a:ext uri="{FF2B5EF4-FFF2-40B4-BE49-F238E27FC236}">
                  <a16:creationId xmlns:a16="http://schemas.microsoft.com/office/drawing/2014/main" id="{939F7E05-39AC-7E40-B653-207645492F67}"/>
                </a:ext>
              </a:extLst>
            </p:cNvPr>
            <p:cNvCxnSpPr>
              <a:cxnSpLocks noChangeShapeType="1"/>
              <a:stCxn id="375826" idx="2"/>
              <a:endCxn id="375817" idx="0"/>
            </p:cNvCxnSpPr>
            <p:nvPr/>
          </p:nvCxnSpPr>
          <p:spPr bwMode="auto">
            <a:xfrm>
              <a:off x="2872" y="2189"/>
              <a:ext cx="1" cy="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5832" name="Group 24">
            <a:extLst>
              <a:ext uri="{FF2B5EF4-FFF2-40B4-BE49-F238E27FC236}">
                <a16:creationId xmlns:a16="http://schemas.microsoft.com/office/drawing/2014/main" id="{6FE9DEF0-2920-1347-A22B-6AE4DFC6F8B1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5326063"/>
            <a:ext cx="512763" cy="846137"/>
            <a:chOff x="2592" y="3663"/>
            <a:chExt cx="323" cy="533"/>
          </a:xfrm>
        </p:grpSpPr>
        <p:sp>
          <p:nvSpPr>
            <p:cNvPr id="375828" name="Oval 20">
              <a:extLst>
                <a:ext uri="{FF2B5EF4-FFF2-40B4-BE49-F238E27FC236}">
                  <a16:creationId xmlns:a16="http://schemas.microsoft.com/office/drawing/2014/main" id="{6AA8201E-469C-694F-B7F9-3E461F1226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" y="3888"/>
              <a:ext cx="323" cy="308"/>
            </a:xfrm>
            <a:prstGeom prst="ellipse">
              <a:avLst/>
            </a:prstGeom>
            <a:solidFill>
              <a:srgbClr val="FCD4D4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>
                  <a:latin typeface="Tahoma" charset="0"/>
                  <a:ea typeface="+mn-ea"/>
                </a:rPr>
                <a:t>49</a:t>
              </a:r>
            </a:p>
          </p:txBody>
        </p:sp>
        <p:cxnSp>
          <p:nvCxnSpPr>
            <p:cNvPr id="13318" name="AutoShape 21">
              <a:extLst>
                <a:ext uri="{FF2B5EF4-FFF2-40B4-BE49-F238E27FC236}">
                  <a16:creationId xmlns:a16="http://schemas.microsoft.com/office/drawing/2014/main" id="{90FE5600-74CB-5945-94B4-AB5DACBED742}"/>
                </a:ext>
              </a:extLst>
            </p:cNvPr>
            <p:cNvCxnSpPr>
              <a:cxnSpLocks noChangeShapeType="1"/>
              <a:stCxn id="375822" idx="5"/>
              <a:endCxn id="375828" idx="0"/>
            </p:cNvCxnSpPr>
            <p:nvPr/>
          </p:nvCxnSpPr>
          <p:spPr bwMode="auto">
            <a:xfrm>
              <a:off x="2682" y="3663"/>
              <a:ext cx="72" cy="213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99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72324F6-9916-6F4E-864D-FB10B8FAC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Map</a:t>
            </a:r>
            <a:r>
              <a:rPr lang="en-US" altLang="en-US"/>
              <a:t> methods</a:t>
            </a:r>
          </a:p>
        </p:txBody>
      </p:sp>
      <p:graphicFrame>
        <p:nvGraphicFramePr>
          <p:cNvPr id="435203" name="Group 3">
            <a:extLst>
              <a:ext uri="{FF2B5EF4-FFF2-40B4-BE49-F238E27FC236}">
                <a16:creationId xmlns:a16="http://schemas.microsoft.com/office/drawing/2014/main" id="{FDA0AFF0-57BD-8245-A62B-0620F1FCEA22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320800"/>
          <a:ext cx="8897938" cy="3359150"/>
        </p:xfrm>
        <a:graphic>
          <a:graphicData uri="http://schemas.openxmlformats.org/drawingml/2006/table">
            <a:tbl>
              <a:tblPr/>
              <a:tblGrid>
                <a:gridCol w="2371725">
                  <a:extLst>
                    <a:ext uri="{9D8B030D-6E8A-4147-A177-3AD203B41FA5}">
                      <a16:colId xmlns:a16="http://schemas.microsoft.com/office/drawing/2014/main" val="796359905"/>
                    </a:ext>
                  </a:extLst>
                </a:gridCol>
                <a:gridCol w="6526213">
                  <a:extLst>
                    <a:ext uri="{9D8B030D-6E8A-4147-A177-3AD203B41FA5}">
                      <a16:colId xmlns:a16="http://schemas.microsoft.com/office/drawing/2014/main" val="3075091610"/>
                    </a:ext>
                  </a:extLst>
                </a:gridCol>
              </a:tblGrid>
              <a:tr h="6401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put(</a:t>
                      </a: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key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, </a:t>
                      </a: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adds a mapping from the given key to the given value;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</a:b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if the key already exists, replaces its value with the given one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284149"/>
                  </a:ext>
                </a:extLst>
              </a:tr>
              <a:tr h="365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get(</a:t>
                      </a: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key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the value mapped to the given key (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null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 if not found)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096146"/>
                  </a:ext>
                </a:extLst>
              </a:tr>
              <a:tr h="4651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containsKey(</a:t>
                      </a: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key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true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 if the map contains a mapping for the given key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349938"/>
                  </a:ext>
                </a:extLst>
              </a:tr>
              <a:tr h="365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remove(</a:t>
                      </a: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key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removes any existing mapping for the given key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966085"/>
                  </a:ext>
                </a:extLst>
              </a:tr>
              <a:tr h="3953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clear()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removes all key/value pairs from the map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227086"/>
                  </a:ext>
                </a:extLst>
              </a:tr>
              <a:tr h="3953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size()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the number of key/value pairs in the map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00477"/>
                  </a:ext>
                </a:extLst>
              </a:tr>
              <a:tr h="365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isEmpty()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true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 if the map's size is 0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06530"/>
                  </a:ext>
                </a:extLst>
              </a:tr>
              <a:tr h="365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toString()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a string such as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"{a=90, d=60, c=70}"</a:t>
                      </a:r>
                    </a:p>
                  </a:txBody>
                  <a:tcPr marL="91444" marR="91444" marT="45734" marB="4573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269061"/>
                  </a:ext>
                </a:extLst>
              </a:tr>
            </a:tbl>
          </a:graphicData>
        </a:graphic>
      </p:graphicFrame>
      <p:graphicFrame>
        <p:nvGraphicFramePr>
          <p:cNvPr id="435232" name="Group 32">
            <a:extLst>
              <a:ext uri="{FF2B5EF4-FFF2-40B4-BE49-F238E27FC236}">
                <a16:creationId xmlns:a16="http://schemas.microsoft.com/office/drawing/2014/main" id="{D41B80BC-DA81-4346-9853-534CE191B78E}"/>
              </a:ext>
            </a:extLst>
          </p:cNvPr>
          <p:cNvGraphicFramePr>
            <a:graphicFrameLocks noGrp="1"/>
          </p:cNvGraphicFramePr>
          <p:nvPr/>
        </p:nvGraphicFramePr>
        <p:xfrm>
          <a:off x="155575" y="4816475"/>
          <a:ext cx="8888413" cy="1509713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keySet()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returns a set of all keys in the map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values()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returns a collection of all values in the map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putAll(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map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adds all key/value pairs from the given map to this map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equals(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map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if given map has the same mappings as this one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534FC059-9A3D-2146-ADDB-592E0F50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 incorrect solution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B6F3EF43-97CB-D648-B004-13A4B190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Adds the given value to this BST in sorted order.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void add(int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add(overallRoot,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private void add(IntTreeNode node, 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if (node == null)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node = new IntTreeNode(value);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&gt;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add(node.left,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&lt;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add(node.right,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    // else node.data == value, so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    // it's a duplicate (don't add)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Why doesn't this solution work?</a:t>
            </a:r>
          </a:p>
        </p:txBody>
      </p:sp>
      <p:grpSp>
        <p:nvGrpSpPr>
          <p:cNvPr id="376836" name="Group 4">
            <a:extLst>
              <a:ext uri="{FF2B5EF4-FFF2-40B4-BE49-F238E27FC236}">
                <a16:creationId xmlns:a16="http://schemas.microsoft.com/office/drawing/2014/main" id="{5C6AB1BA-45DC-3E40-A5E9-1B8B35620265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124200"/>
            <a:ext cx="2362200" cy="2252663"/>
            <a:chOff x="1872" y="1989"/>
            <a:chExt cx="2016" cy="1707"/>
          </a:xfrm>
        </p:grpSpPr>
        <p:sp>
          <p:nvSpPr>
            <p:cNvPr id="376837" name="Oval 5">
              <a:extLst>
                <a:ext uri="{FF2B5EF4-FFF2-40B4-BE49-F238E27FC236}">
                  <a16:creationId xmlns:a16="http://schemas.microsoft.com/office/drawing/2014/main" id="{7FE57994-D365-B546-8C9F-7575FEB978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66" y="3388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76838" name="Oval 6">
              <a:extLst>
                <a:ext uri="{FF2B5EF4-FFF2-40B4-BE49-F238E27FC236}">
                  <a16:creationId xmlns:a16="http://schemas.microsoft.com/office/drawing/2014/main" id="{8A04194C-1504-E543-8A1E-D56C9589B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30" y="3388"/>
              <a:ext cx="324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76839" name="Oval 7">
              <a:extLst>
                <a:ext uri="{FF2B5EF4-FFF2-40B4-BE49-F238E27FC236}">
                  <a16:creationId xmlns:a16="http://schemas.microsoft.com/office/drawing/2014/main" id="{0701D770-407F-EF48-9567-374CD521C2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93" y="2833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76840" name="Oval 8">
              <a:extLst>
                <a:ext uri="{FF2B5EF4-FFF2-40B4-BE49-F238E27FC236}">
                  <a16:creationId xmlns:a16="http://schemas.microsoft.com/office/drawing/2014/main" id="{54DD4652-CEBF-C845-8F65-5E0AEC7014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29" y="2833"/>
              <a:ext cx="325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76841" name="Oval 9">
              <a:extLst>
                <a:ext uri="{FF2B5EF4-FFF2-40B4-BE49-F238E27FC236}">
                  <a16:creationId xmlns:a16="http://schemas.microsoft.com/office/drawing/2014/main" id="{A553EC20-22B0-1443-A3C6-4DBFDDEDE2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12" y="2340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14345" name="AutoShape 10">
              <a:extLst>
                <a:ext uri="{FF2B5EF4-FFF2-40B4-BE49-F238E27FC236}">
                  <a16:creationId xmlns:a16="http://schemas.microsoft.com/office/drawing/2014/main" id="{C15CEC12-4993-3944-AB6A-C475562E7563}"/>
                </a:ext>
              </a:extLst>
            </p:cNvPr>
            <p:cNvCxnSpPr>
              <a:cxnSpLocks noChangeShapeType="1"/>
              <a:stCxn id="376841" idx="3"/>
              <a:endCxn id="376840" idx="0"/>
            </p:cNvCxnSpPr>
            <p:nvPr/>
          </p:nvCxnSpPr>
          <p:spPr bwMode="auto">
            <a:xfrm flipH="1">
              <a:off x="2292" y="2619"/>
              <a:ext cx="467" cy="1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6" name="AutoShape 11">
              <a:extLst>
                <a:ext uri="{FF2B5EF4-FFF2-40B4-BE49-F238E27FC236}">
                  <a16:creationId xmlns:a16="http://schemas.microsoft.com/office/drawing/2014/main" id="{60A808A7-F3E1-BA47-AE92-FF56C67F02CF}"/>
                </a:ext>
              </a:extLst>
            </p:cNvPr>
            <p:cNvCxnSpPr>
              <a:cxnSpLocks noChangeShapeType="1"/>
              <a:stCxn id="376841" idx="5"/>
              <a:endCxn id="376839" idx="0"/>
            </p:cNvCxnSpPr>
            <p:nvPr/>
          </p:nvCxnSpPr>
          <p:spPr bwMode="auto">
            <a:xfrm>
              <a:off x="2987" y="2619"/>
              <a:ext cx="467" cy="1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7" name="AutoShape 12">
              <a:extLst>
                <a:ext uri="{FF2B5EF4-FFF2-40B4-BE49-F238E27FC236}">
                  <a16:creationId xmlns:a16="http://schemas.microsoft.com/office/drawing/2014/main" id="{5AC91C69-7D36-8840-B8DB-7F6CDE5C86B7}"/>
                </a:ext>
              </a:extLst>
            </p:cNvPr>
            <p:cNvCxnSpPr>
              <a:cxnSpLocks noChangeShapeType="1"/>
              <a:stCxn id="376839" idx="3"/>
              <a:endCxn id="376838" idx="0"/>
            </p:cNvCxnSpPr>
            <p:nvPr/>
          </p:nvCxnSpPr>
          <p:spPr bwMode="auto">
            <a:xfrm flipH="1">
              <a:off x="3193" y="3108"/>
              <a:ext cx="148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8" name="AutoShape 13">
              <a:extLst>
                <a:ext uri="{FF2B5EF4-FFF2-40B4-BE49-F238E27FC236}">
                  <a16:creationId xmlns:a16="http://schemas.microsoft.com/office/drawing/2014/main" id="{F307B54F-75B4-624B-A242-FD5616D6F229}"/>
                </a:ext>
              </a:extLst>
            </p:cNvPr>
            <p:cNvCxnSpPr>
              <a:cxnSpLocks noChangeShapeType="1"/>
              <a:stCxn id="376839" idx="5"/>
              <a:endCxn id="376837" idx="0"/>
            </p:cNvCxnSpPr>
            <p:nvPr/>
          </p:nvCxnSpPr>
          <p:spPr bwMode="auto">
            <a:xfrm>
              <a:off x="3570" y="3108"/>
              <a:ext cx="15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6846" name="Oval 14">
              <a:extLst>
                <a:ext uri="{FF2B5EF4-FFF2-40B4-BE49-F238E27FC236}">
                  <a16:creationId xmlns:a16="http://schemas.microsoft.com/office/drawing/2014/main" id="{6E840EB2-1BC9-6442-98CD-6C85D25280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4" y="3388"/>
              <a:ext cx="325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76847" name="Oval 15">
              <a:extLst>
                <a:ext uri="{FF2B5EF4-FFF2-40B4-BE49-F238E27FC236}">
                  <a16:creationId xmlns:a16="http://schemas.microsoft.com/office/drawing/2014/main" id="{0143178B-0662-254E-A12D-8EA5AD3C1E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72" y="3388"/>
              <a:ext cx="322" cy="308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14351" name="AutoShape 16">
              <a:extLst>
                <a:ext uri="{FF2B5EF4-FFF2-40B4-BE49-F238E27FC236}">
                  <a16:creationId xmlns:a16="http://schemas.microsoft.com/office/drawing/2014/main" id="{95C78807-8C6E-244A-BDB2-B7D33863B6EE}"/>
                </a:ext>
              </a:extLst>
            </p:cNvPr>
            <p:cNvCxnSpPr>
              <a:cxnSpLocks noChangeShapeType="1"/>
              <a:stCxn id="376840" idx="3"/>
              <a:endCxn id="376847" idx="0"/>
            </p:cNvCxnSpPr>
            <p:nvPr/>
          </p:nvCxnSpPr>
          <p:spPr bwMode="auto">
            <a:xfrm flipH="1">
              <a:off x="2035" y="3111"/>
              <a:ext cx="145" cy="2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2" name="AutoShape 17">
              <a:extLst>
                <a:ext uri="{FF2B5EF4-FFF2-40B4-BE49-F238E27FC236}">
                  <a16:creationId xmlns:a16="http://schemas.microsoft.com/office/drawing/2014/main" id="{A3C3FA2B-73DD-6C44-B309-B47652A4EFEC}"/>
                </a:ext>
              </a:extLst>
            </p:cNvPr>
            <p:cNvCxnSpPr>
              <a:cxnSpLocks noChangeShapeType="1"/>
              <a:stCxn id="376840" idx="5"/>
              <a:endCxn id="376846" idx="0"/>
            </p:cNvCxnSpPr>
            <p:nvPr/>
          </p:nvCxnSpPr>
          <p:spPr bwMode="auto">
            <a:xfrm>
              <a:off x="2406" y="3108"/>
              <a:ext cx="161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6850" name="Text Box 18">
              <a:extLst>
                <a:ext uri="{FF2B5EF4-FFF2-40B4-BE49-F238E27FC236}">
                  <a16:creationId xmlns:a16="http://schemas.microsoft.com/office/drawing/2014/main" id="{15FE5262-6C61-F541-B831-AB65F3A54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" y="1989"/>
              <a:ext cx="1016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Tahoma" charset="0"/>
                  <a:ea typeface="+mn-ea"/>
                </a:rPr>
                <a:t>overallRoot</a:t>
              </a:r>
            </a:p>
          </p:txBody>
        </p:sp>
        <p:cxnSp>
          <p:nvCxnSpPr>
            <p:cNvPr id="14354" name="AutoShape 19">
              <a:extLst>
                <a:ext uri="{FF2B5EF4-FFF2-40B4-BE49-F238E27FC236}">
                  <a16:creationId xmlns:a16="http://schemas.microsoft.com/office/drawing/2014/main" id="{78591DBF-A781-394A-9E1A-C9DD083AEC06}"/>
                </a:ext>
              </a:extLst>
            </p:cNvPr>
            <p:cNvCxnSpPr>
              <a:cxnSpLocks noChangeShapeType="1"/>
              <a:stCxn id="376850" idx="2"/>
              <a:endCxn id="376841" idx="0"/>
            </p:cNvCxnSpPr>
            <p:nvPr/>
          </p:nvCxnSpPr>
          <p:spPr bwMode="auto">
            <a:xfrm>
              <a:off x="2872" y="2189"/>
              <a:ext cx="1" cy="1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449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7E7A18E1-789C-2244-BF8D-777C9F18E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x = change(x)</a:t>
            </a:r>
            <a:br>
              <a:rPr lang="en-US" altLang="en-US"/>
            </a:br>
            <a:r>
              <a:rPr lang="en-US" altLang="en-US"/>
              <a:t>pattern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B2F98CF2-96ED-7B42-9C37-318822569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read 17.3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997515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067B9A85-8AC1-BF46-9880-3EE508DB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tangent: Change a point</a:t>
            </a:r>
          </a:p>
        </p:txBody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id="{7D8379AD-031A-1E4F-8407-B729F9567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the state of the object referred to by </a:t>
            </a:r>
            <a:r>
              <a:rPr lang="en-US" altLang="en-US">
                <a:latin typeface="Courier New" panose="02070309020205020404" pitchFamily="49" charset="0"/>
              </a:rPr>
              <a:t>p</a:t>
            </a:r>
            <a:r>
              <a:rPr lang="en-US" altLang="en-US"/>
              <a:t> after this code?</a:t>
            </a:r>
            <a:endParaRPr lang="en-US" altLang="en-US" sz="20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main(String[] args)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Point p = new Point(1, 2);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change(p);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System.out.println(p);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change(Point thePoint)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thePoint.x = 3;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thePoint.y = 4;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answer: (3, 4)</a:t>
            </a:r>
          </a:p>
        </p:txBody>
      </p:sp>
      <p:grpSp>
        <p:nvGrpSpPr>
          <p:cNvPr id="398363" name="Group 27">
            <a:extLst>
              <a:ext uri="{FF2B5EF4-FFF2-40B4-BE49-F238E27FC236}">
                <a16:creationId xmlns:a16="http://schemas.microsoft.com/office/drawing/2014/main" id="{88CDFA5A-97AA-1A47-9538-C8E1D1BE0962}"/>
              </a:ext>
            </a:extLst>
          </p:cNvPr>
          <p:cNvGrpSpPr>
            <a:grpSpLocks/>
          </p:cNvGrpSpPr>
          <p:nvPr/>
        </p:nvGrpSpPr>
        <p:grpSpPr bwMode="auto">
          <a:xfrm>
            <a:off x="5480050" y="2846388"/>
            <a:ext cx="3587750" cy="687387"/>
            <a:chOff x="3404" y="1728"/>
            <a:chExt cx="2260" cy="433"/>
          </a:xfrm>
        </p:grpSpPr>
        <p:sp>
          <p:nvSpPr>
            <p:cNvPr id="398340" name="Text Box 4">
              <a:extLst>
                <a:ext uri="{FF2B5EF4-FFF2-40B4-BE49-F238E27FC236}">
                  <a16:creationId xmlns:a16="http://schemas.microsoft.com/office/drawing/2014/main" id="{F9893A5E-E109-2942-B692-914961625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28"/>
              <a:ext cx="1536" cy="4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>
              <a:spAutoFit/>
            </a:bodyPr>
            <a:lstStyle/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</p:txBody>
        </p:sp>
        <p:grpSp>
          <p:nvGrpSpPr>
            <p:cNvPr id="16390" name="Group 26">
              <a:extLst>
                <a:ext uri="{FF2B5EF4-FFF2-40B4-BE49-F238E27FC236}">
                  <a16:creationId xmlns:a16="http://schemas.microsoft.com/office/drawing/2014/main" id="{C1A6498A-206A-634C-9123-52A5C680A3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776"/>
              <a:ext cx="1316" cy="249"/>
              <a:chOff x="4224" y="1776"/>
              <a:chExt cx="1316" cy="249"/>
            </a:xfrm>
          </p:grpSpPr>
          <p:sp>
            <p:nvSpPr>
              <p:cNvPr id="398342" name="Rectangle 6">
                <a:extLst>
                  <a:ext uri="{FF2B5EF4-FFF2-40B4-BE49-F238E27FC236}">
                    <a16:creationId xmlns:a16="http://schemas.microsoft.com/office/drawing/2014/main" id="{8B8EF164-47B7-FD43-8687-FE327D6D8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2</a:t>
                </a:r>
              </a:p>
            </p:txBody>
          </p:sp>
          <p:sp>
            <p:nvSpPr>
              <p:cNvPr id="398343" name="Rectangle 7">
                <a:extLst>
                  <a:ext uri="{FF2B5EF4-FFF2-40B4-BE49-F238E27FC236}">
                    <a16:creationId xmlns:a16="http://schemas.microsoft.com/office/drawing/2014/main" id="{87B7F1F2-2439-9348-A370-130065909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1776"/>
                <a:ext cx="24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y</a:t>
                </a:r>
              </a:p>
            </p:txBody>
          </p:sp>
          <p:sp>
            <p:nvSpPr>
              <p:cNvPr id="398344" name="Rectangle 8">
                <a:extLst>
                  <a:ext uri="{FF2B5EF4-FFF2-40B4-BE49-F238E27FC236}">
                    <a16:creationId xmlns:a16="http://schemas.microsoft.com/office/drawing/2014/main" id="{9F66FD2B-41B5-2549-AC6A-5C2DFFCD8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1</a:t>
                </a:r>
              </a:p>
            </p:txBody>
          </p:sp>
          <p:sp>
            <p:nvSpPr>
              <p:cNvPr id="398345" name="Rectangle 9">
                <a:extLst>
                  <a:ext uri="{FF2B5EF4-FFF2-40B4-BE49-F238E27FC236}">
                    <a16:creationId xmlns:a16="http://schemas.microsoft.com/office/drawing/2014/main" id="{D8DC74AC-07B1-144F-81F5-8071256F2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2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x</a:t>
                </a:r>
              </a:p>
            </p:txBody>
          </p:sp>
          <p:sp>
            <p:nvSpPr>
              <p:cNvPr id="398346" name="Line 10">
                <a:extLst>
                  <a:ext uri="{FF2B5EF4-FFF2-40B4-BE49-F238E27FC236}">
                    <a16:creationId xmlns:a16="http://schemas.microsoft.com/office/drawing/2014/main" id="{9AC0D71A-E915-0845-8FD0-D2854C615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47" name="Line 11">
                <a:extLst>
                  <a:ext uri="{FF2B5EF4-FFF2-40B4-BE49-F238E27FC236}">
                    <a16:creationId xmlns:a16="http://schemas.microsoft.com/office/drawing/2014/main" id="{6E1CDAA1-613B-964A-8523-58E9D3E7E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0" cy="249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48" name="Line 12">
                <a:extLst>
                  <a:ext uri="{FF2B5EF4-FFF2-40B4-BE49-F238E27FC236}">
                    <a16:creationId xmlns:a16="http://schemas.microsoft.com/office/drawing/2014/main" id="{73757D25-588D-6343-86DD-C9C0C996E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49" name="Line 13">
                <a:extLst>
                  <a:ext uri="{FF2B5EF4-FFF2-40B4-BE49-F238E27FC236}">
                    <a16:creationId xmlns:a16="http://schemas.microsoft.com/office/drawing/2014/main" id="{61885DEF-A047-314A-B532-5DD36F8AA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0" name="Line 14">
                <a:extLst>
                  <a:ext uri="{FF2B5EF4-FFF2-40B4-BE49-F238E27FC236}">
                    <a16:creationId xmlns:a16="http://schemas.microsoft.com/office/drawing/2014/main" id="{A67A7791-4567-A543-8FC3-D8F7EE7EC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1" name="Line 15">
                <a:extLst>
                  <a:ext uri="{FF2B5EF4-FFF2-40B4-BE49-F238E27FC236}">
                    <a16:creationId xmlns:a16="http://schemas.microsoft.com/office/drawing/2014/main" id="{183A4C18-6328-A341-A0FC-7BF3240E3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2" name="Line 16">
                <a:extLst>
                  <a:ext uri="{FF2B5EF4-FFF2-40B4-BE49-F238E27FC236}">
                    <a16:creationId xmlns:a16="http://schemas.microsoft.com/office/drawing/2014/main" id="{CE83D764-2420-7340-B3C8-CBE6CDA9D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3" name="Line 17">
                <a:extLst>
                  <a:ext uri="{FF2B5EF4-FFF2-40B4-BE49-F238E27FC236}">
                    <a16:creationId xmlns:a16="http://schemas.microsoft.com/office/drawing/2014/main" id="{65139DEF-B10F-7247-B676-3E183D0C2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025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4" name="Line 18">
                <a:extLst>
                  <a:ext uri="{FF2B5EF4-FFF2-40B4-BE49-F238E27FC236}">
                    <a16:creationId xmlns:a16="http://schemas.microsoft.com/office/drawing/2014/main" id="{4538D5D4-9B0F-2143-ADE4-45C3E1587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5" name="Line 19">
                <a:extLst>
                  <a:ext uri="{FF2B5EF4-FFF2-40B4-BE49-F238E27FC236}">
                    <a16:creationId xmlns:a16="http://schemas.microsoft.com/office/drawing/2014/main" id="{080DBC22-D674-2D47-963D-A2F87BB4D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6" name="Line 20">
                <a:extLst>
                  <a:ext uri="{FF2B5EF4-FFF2-40B4-BE49-F238E27FC236}">
                    <a16:creationId xmlns:a16="http://schemas.microsoft.com/office/drawing/2014/main" id="{9D2D3FA7-5F09-FB43-9F72-A6F3B7B1E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7" name="Line 21">
                <a:extLst>
                  <a:ext uri="{FF2B5EF4-FFF2-40B4-BE49-F238E27FC236}">
                    <a16:creationId xmlns:a16="http://schemas.microsoft.com/office/drawing/2014/main" id="{BD12FA77-715A-5C47-8499-E96B38E9C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8358" name="Line 22">
                <a:extLst>
                  <a:ext uri="{FF2B5EF4-FFF2-40B4-BE49-F238E27FC236}">
                    <a16:creationId xmlns:a16="http://schemas.microsoft.com/office/drawing/2014/main" id="{E716E168-50AE-0C47-B0B4-9A36F389F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025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98359" name="Text Box 23">
              <a:extLst>
                <a:ext uri="{FF2B5EF4-FFF2-40B4-BE49-F238E27FC236}">
                  <a16:creationId xmlns:a16="http://schemas.microsoft.com/office/drawing/2014/main" id="{2FFAED02-6CA2-0149-B5B7-4F1F29FC0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1787"/>
              <a:ext cx="2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Courier New" charset="0"/>
                  <a:ea typeface="+mn-ea"/>
                </a:rPr>
                <a:t>p</a:t>
              </a:r>
            </a:p>
          </p:txBody>
        </p:sp>
        <p:sp>
          <p:nvSpPr>
            <p:cNvPr id="398360" name="Line 24">
              <a:extLst>
                <a:ext uri="{FF2B5EF4-FFF2-40B4-BE49-F238E27FC236}">
                  <a16:creationId xmlns:a16="http://schemas.microsoft.com/office/drawing/2014/main" id="{7D0B7B50-ACDE-6F4B-933F-DE816065E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92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98361" name="Line 25">
            <a:extLst>
              <a:ext uri="{FF2B5EF4-FFF2-40B4-BE49-F238E27FC236}">
                <a16:creationId xmlns:a16="http://schemas.microsoft.com/office/drawing/2014/main" id="{91D3995F-4B81-494E-AF9C-8318B21EF0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609975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6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8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8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48D5006D-A0F7-9B43-8019-A219E3E5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Change point, version 2</a:t>
            </a:r>
          </a:p>
        </p:txBody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389978A2-4272-B741-BF44-05B90E6CA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the state of the object referred to by </a:t>
            </a:r>
            <a:r>
              <a:rPr lang="en-US" altLang="en-US">
                <a:latin typeface="Courier New" panose="02070309020205020404" pitchFamily="49" charset="0"/>
              </a:rPr>
              <a:t>p</a:t>
            </a:r>
            <a:r>
              <a:rPr lang="en-US" altLang="en-US"/>
              <a:t> after this code?</a:t>
            </a:r>
            <a:endParaRPr lang="en-US" altLang="en-US" sz="20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main(String[] args)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Point p = new Point(1, 2);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change(p);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System.out.println(p);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change(Point thePoint)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thePoint = new Point(3, 4);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answer: (1, 2)</a:t>
            </a:r>
          </a:p>
        </p:txBody>
      </p:sp>
      <p:grpSp>
        <p:nvGrpSpPr>
          <p:cNvPr id="399364" name="Group 4">
            <a:extLst>
              <a:ext uri="{FF2B5EF4-FFF2-40B4-BE49-F238E27FC236}">
                <a16:creationId xmlns:a16="http://schemas.microsoft.com/office/drawing/2014/main" id="{74B928D4-BE94-F540-BFD3-C8BCF046B827}"/>
              </a:ext>
            </a:extLst>
          </p:cNvPr>
          <p:cNvGrpSpPr>
            <a:grpSpLocks/>
          </p:cNvGrpSpPr>
          <p:nvPr/>
        </p:nvGrpSpPr>
        <p:grpSpPr bwMode="auto">
          <a:xfrm>
            <a:off x="5480050" y="2800350"/>
            <a:ext cx="3587750" cy="687388"/>
            <a:chOff x="3404" y="1728"/>
            <a:chExt cx="2260" cy="433"/>
          </a:xfrm>
        </p:grpSpPr>
        <p:sp>
          <p:nvSpPr>
            <p:cNvPr id="399365" name="Text Box 5">
              <a:extLst>
                <a:ext uri="{FF2B5EF4-FFF2-40B4-BE49-F238E27FC236}">
                  <a16:creationId xmlns:a16="http://schemas.microsoft.com/office/drawing/2014/main" id="{729E610B-7DF4-F54E-8B10-0BEDA42D7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28"/>
              <a:ext cx="1536" cy="4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>
              <a:spAutoFit/>
            </a:bodyPr>
            <a:lstStyle/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</p:txBody>
        </p:sp>
        <p:grpSp>
          <p:nvGrpSpPr>
            <p:cNvPr id="17436" name="Group 6">
              <a:extLst>
                <a:ext uri="{FF2B5EF4-FFF2-40B4-BE49-F238E27FC236}">
                  <a16:creationId xmlns:a16="http://schemas.microsoft.com/office/drawing/2014/main" id="{2F2D4FFC-EA42-6945-BDCC-2618DF30F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776"/>
              <a:ext cx="1316" cy="249"/>
              <a:chOff x="4224" y="1776"/>
              <a:chExt cx="1316" cy="249"/>
            </a:xfrm>
          </p:grpSpPr>
          <p:sp>
            <p:nvSpPr>
              <p:cNvPr id="399367" name="Rectangle 7">
                <a:extLst>
                  <a:ext uri="{FF2B5EF4-FFF2-40B4-BE49-F238E27FC236}">
                    <a16:creationId xmlns:a16="http://schemas.microsoft.com/office/drawing/2014/main" id="{510B411A-BA9D-1142-8D0A-9F36517F9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2</a:t>
                </a:r>
              </a:p>
            </p:txBody>
          </p:sp>
          <p:sp>
            <p:nvSpPr>
              <p:cNvPr id="399368" name="Rectangle 8">
                <a:extLst>
                  <a:ext uri="{FF2B5EF4-FFF2-40B4-BE49-F238E27FC236}">
                    <a16:creationId xmlns:a16="http://schemas.microsoft.com/office/drawing/2014/main" id="{94406EF5-2C70-FA42-99DB-20C2DAAF9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1776"/>
                <a:ext cx="24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y</a:t>
                </a:r>
              </a:p>
            </p:txBody>
          </p:sp>
          <p:sp>
            <p:nvSpPr>
              <p:cNvPr id="399369" name="Rectangle 9">
                <a:extLst>
                  <a:ext uri="{FF2B5EF4-FFF2-40B4-BE49-F238E27FC236}">
                    <a16:creationId xmlns:a16="http://schemas.microsoft.com/office/drawing/2014/main" id="{29D94502-0C12-9C42-BD2C-1E6DCB8DB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1</a:t>
                </a:r>
              </a:p>
            </p:txBody>
          </p:sp>
          <p:sp>
            <p:nvSpPr>
              <p:cNvPr id="399370" name="Rectangle 10">
                <a:extLst>
                  <a:ext uri="{FF2B5EF4-FFF2-40B4-BE49-F238E27FC236}">
                    <a16:creationId xmlns:a16="http://schemas.microsoft.com/office/drawing/2014/main" id="{D6F4A3C1-C752-2F46-A720-26EF51956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2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x</a:t>
                </a:r>
              </a:p>
            </p:txBody>
          </p:sp>
          <p:sp>
            <p:nvSpPr>
              <p:cNvPr id="399371" name="Line 11">
                <a:extLst>
                  <a:ext uri="{FF2B5EF4-FFF2-40B4-BE49-F238E27FC236}">
                    <a16:creationId xmlns:a16="http://schemas.microsoft.com/office/drawing/2014/main" id="{62B68C32-0A33-FB43-B932-81AD6EE9C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2" name="Line 12">
                <a:extLst>
                  <a:ext uri="{FF2B5EF4-FFF2-40B4-BE49-F238E27FC236}">
                    <a16:creationId xmlns:a16="http://schemas.microsoft.com/office/drawing/2014/main" id="{A11DC5F6-DD53-3F4D-A954-8D3A1954A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0" cy="249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3" name="Line 13">
                <a:extLst>
                  <a:ext uri="{FF2B5EF4-FFF2-40B4-BE49-F238E27FC236}">
                    <a16:creationId xmlns:a16="http://schemas.microsoft.com/office/drawing/2014/main" id="{BA70582C-9CA5-E94C-A911-7F9034BE0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4" name="Line 14">
                <a:extLst>
                  <a:ext uri="{FF2B5EF4-FFF2-40B4-BE49-F238E27FC236}">
                    <a16:creationId xmlns:a16="http://schemas.microsoft.com/office/drawing/2014/main" id="{47DBB3EF-3DE1-F24C-B95E-D8F3BD7CC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5" name="Line 15">
                <a:extLst>
                  <a:ext uri="{FF2B5EF4-FFF2-40B4-BE49-F238E27FC236}">
                    <a16:creationId xmlns:a16="http://schemas.microsoft.com/office/drawing/2014/main" id="{11DF4876-5DFA-5A4A-8A34-45EE185AA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6" name="Line 16">
                <a:extLst>
                  <a:ext uri="{FF2B5EF4-FFF2-40B4-BE49-F238E27FC236}">
                    <a16:creationId xmlns:a16="http://schemas.microsoft.com/office/drawing/2014/main" id="{2CA50FC5-17E8-374A-B2DF-57480952F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7" name="Line 17">
                <a:extLst>
                  <a:ext uri="{FF2B5EF4-FFF2-40B4-BE49-F238E27FC236}">
                    <a16:creationId xmlns:a16="http://schemas.microsoft.com/office/drawing/2014/main" id="{94D79E17-0F74-1C43-A544-A9841065B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8" name="Line 18">
                <a:extLst>
                  <a:ext uri="{FF2B5EF4-FFF2-40B4-BE49-F238E27FC236}">
                    <a16:creationId xmlns:a16="http://schemas.microsoft.com/office/drawing/2014/main" id="{CE134DB0-50F6-F245-BD06-D2180D8FF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025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79" name="Line 19">
                <a:extLst>
                  <a:ext uri="{FF2B5EF4-FFF2-40B4-BE49-F238E27FC236}">
                    <a16:creationId xmlns:a16="http://schemas.microsoft.com/office/drawing/2014/main" id="{25991B7D-D9F4-9740-AC30-3A019BFC4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80" name="Line 20">
                <a:extLst>
                  <a:ext uri="{FF2B5EF4-FFF2-40B4-BE49-F238E27FC236}">
                    <a16:creationId xmlns:a16="http://schemas.microsoft.com/office/drawing/2014/main" id="{821D8E5E-97A9-E248-9B05-C18B20F05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81" name="Line 21">
                <a:extLst>
                  <a:ext uri="{FF2B5EF4-FFF2-40B4-BE49-F238E27FC236}">
                    <a16:creationId xmlns:a16="http://schemas.microsoft.com/office/drawing/2014/main" id="{C4D6F504-3A67-1041-864C-85B559028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82" name="Line 22">
                <a:extLst>
                  <a:ext uri="{FF2B5EF4-FFF2-40B4-BE49-F238E27FC236}">
                    <a16:creationId xmlns:a16="http://schemas.microsoft.com/office/drawing/2014/main" id="{A87945E5-F4AD-8F46-9123-529CEEFB6B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9383" name="Line 23">
                <a:extLst>
                  <a:ext uri="{FF2B5EF4-FFF2-40B4-BE49-F238E27FC236}">
                    <a16:creationId xmlns:a16="http://schemas.microsoft.com/office/drawing/2014/main" id="{4308D08A-295D-814F-AA8E-43407CDD2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025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99384" name="Text Box 24">
              <a:extLst>
                <a:ext uri="{FF2B5EF4-FFF2-40B4-BE49-F238E27FC236}">
                  <a16:creationId xmlns:a16="http://schemas.microsoft.com/office/drawing/2014/main" id="{5CCC062A-EF56-264D-9940-502FF9D1B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1787"/>
              <a:ext cx="2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Courier New" charset="0"/>
                  <a:ea typeface="+mn-ea"/>
                </a:rPr>
                <a:t>p</a:t>
              </a:r>
            </a:p>
          </p:txBody>
        </p:sp>
        <p:sp>
          <p:nvSpPr>
            <p:cNvPr id="399385" name="Line 25">
              <a:extLst>
                <a:ext uri="{FF2B5EF4-FFF2-40B4-BE49-F238E27FC236}">
                  <a16:creationId xmlns:a16="http://schemas.microsoft.com/office/drawing/2014/main" id="{BB11D4BF-66C3-B946-81C8-5B774DC68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92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99386" name="Line 26">
            <a:extLst>
              <a:ext uri="{FF2B5EF4-FFF2-40B4-BE49-F238E27FC236}">
                <a16:creationId xmlns:a16="http://schemas.microsoft.com/office/drawing/2014/main" id="{3DFAB50E-A7EB-FE42-9BD1-9D5E2CE825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56235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pSp>
        <p:nvGrpSpPr>
          <p:cNvPr id="399410" name="Group 50">
            <a:extLst>
              <a:ext uri="{FF2B5EF4-FFF2-40B4-BE49-F238E27FC236}">
                <a16:creationId xmlns:a16="http://schemas.microsoft.com/office/drawing/2014/main" id="{FDDE5706-5879-5D49-8224-C528E337ED6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400550"/>
            <a:ext cx="2438400" cy="1295400"/>
            <a:chOff x="4132" y="2832"/>
            <a:chExt cx="1536" cy="816"/>
          </a:xfrm>
        </p:grpSpPr>
        <p:grpSp>
          <p:nvGrpSpPr>
            <p:cNvPr id="17414" name="Group 49">
              <a:extLst>
                <a:ext uri="{FF2B5EF4-FFF2-40B4-BE49-F238E27FC236}">
                  <a16:creationId xmlns:a16="http://schemas.microsoft.com/office/drawing/2014/main" id="{967F5893-36F2-644C-9A34-96E6D63CDD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2" y="3215"/>
              <a:ext cx="1536" cy="433"/>
              <a:chOff x="4132" y="3215"/>
              <a:chExt cx="1536" cy="433"/>
            </a:xfrm>
          </p:grpSpPr>
          <p:sp>
            <p:nvSpPr>
              <p:cNvPr id="399388" name="Text Box 28">
                <a:extLst>
                  <a:ext uri="{FF2B5EF4-FFF2-40B4-BE49-F238E27FC236}">
                    <a16:creationId xmlns:a16="http://schemas.microsoft.com/office/drawing/2014/main" id="{0FB0BFA3-123B-8B49-AD5B-6C4C65A87C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2" y="3215"/>
                <a:ext cx="1536" cy="4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>
                <a:spAutoFit/>
              </a:bodyPr>
              <a:lstStyle/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</p:txBody>
          </p:sp>
          <p:grpSp>
            <p:nvGrpSpPr>
              <p:cNvPr id="17417" name="Group 29">
                <a:extLst>
                  <a:ext uri="{FF2B5EF4-FFF2-40B4-BE49-F238E27FC236}">
                    <a16:creationId xmlns:a16="http://schemas.microsoft.com/office/drawing/2014/main" id="{60084F0D-26AC-5F4C-AB74-C5B63AF95C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8" y="3263"/>
                <a:ext cx="1316" cy="249"/>
                <a:chOff x="4224" y="1776"/>
                <a:chExt cx="1316" cy="249"/>
              </a:xfrm>
            </p:grpSpPr>
            <p:sp>
              <p:nvSpPr>
                <p:cNvPr id="399390" name="Rectangle 30">
                  <a:extLst>
                    <a:ext uri="{FF2B5EF4-FFF2-40B4-BE49-F238E27FC236}">
                      <a16:creationId xmlns:a16="http://schemas.microsoft.com/office/drawing/2014/main" id="{E845A7DB-345B-3444-9E24-F496BEEF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8" y="1776"/>
                  <a:ext cx="43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Tahoma" charset="0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399391" name="Rectangle 31">
                  <a:extLst>
                    <a:ext uri="{FF2B5EF4-FFF2-40B4-BE49-F238E27FC236}">
                      <a16:creationId xmlns:a16="http://schemas.microsoft.com/office/drawing/2014/main" id="{39C0BE54-0923-D545-9841-9ABF9D5BE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8" y="1776"/>
                  <a:ext cx="240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Courier New" charset="0"/>
                      <a:ea typeface="+mn-ea"/>
                    </a:rPr>
                    <a:t>y</a:t>
                  </a:r>
                </a:p>
              </p:txBody>
            </p:sp>
            <p:sp>
              <p:nvSpPr>
                <p:cNvPr id="399392" name="Rectangle 32">
                  <a:extLst>
                    <a:ext uri="{FF2B5EF4-FFF2-40B4-BE49-F238E27FC236}">
                      <a16:creationId xmlns:a16="http://schemas.microsoft.com/office/drawing/2014/main" id="{8FE14661-69A9-794B-B268-1D10F645E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6" y="1776"/>
                  <a:ext cx="43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Tahoma" charset="0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399393" name="Rectangle 33">
                  <a:extLst>
                    <a:ext uri="{FF2B5EF4-FFF2-40B4-BE49-F238E27FC236}">
                      <a16:creationId xmlns:a16="http://schemas.microsoft.com/office/drawing/2014/main" id="{C33E5588-FEB7-7343-89AE-9C0BBC66C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776"/>
                  <a:ext cx="2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Courier New" charset="0"/>
                      <a:ea typeface="+mn-ea"/>
                    </a:rPr>
                    <a:t>x</a:t>
                  </a:r>
                </a:p>
              </p:txBody>
            </p:sp>
            <p:sp>
              <p:nvSpPr>
                <p:cNvPr id="399394" name="Line 34">
                  <a:extLst>
                    <a:ext uri="{FF2B5EF4-FFF2-40B4-BE49-F238E27FC236}">
                      <a16:creationId xmlns:a16="http://schemas.microsoft.com/office/drawing/2014/main" id="{56D68485-FBDB-2341-9DCC-CDC98C481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1776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395" name="Line 35">
                  <a:extLst>
                    <a:ext uri="{FF2B5EF4-FFF2-40B4-BE49-F238E27FC236}">
                      <a16:creationId xmlns:a16="http://schemas.microsoft.com/office/drawing/2014/main" id="{66FDA7F5-A12E-F541-9652-7A83BCA1AF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776"/>
                  <a:ext cx="0" cy="249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396" name="Line 36">
                  <a:extLst>
                    <a:ext uri="{FF2B5EF4-FFF2-40B4-BE49-F238E27FC236}">
                      <a16:creationId xmlns:a16="http://schemas.microsoft.com/office/drawing/2014/main" id="{E0CECD89-5103-F84D-BDB2-3FB14AC45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397" name="Line 37">
                  <a:extLst>
                    <a:ext uri="{FF2B5EF4-FFF2-40B4-BE49-F238E27FC236}">
                      <a16:creationId xmlns:a16="http://schemas.microsoft.com/office/drawing/2014/main" id="{B9E3B90F-3DB8-184F-A188-DD0342D2DA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1776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398" name="Line 38">
                  <a:extLst>
                    <a:ext uri="{FF2B5EF4-FFF2-40B4-BE49-F238E27FC236}">
                      <a16:creationId xmlns:a16="http://schemas.microsoft.com/office/drawing/2014/main" id="{BCA5859B-2E70-414D-A8E5-8A9FA4D40F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399" name="Line 39">
                  <a:extLst>
                    <a:ext uri="{FF2B5EF4-FFF2-40B4-BE49-F238E27FC236}">
                      <a16:creationId xmlns:a16="http://schemas.microsoft.com/office/drawing/2014/main" id="{D6EDDA2B-8BEF-4942-8AE6-9B287FAA33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0" name="Line 40">
                  <a:extLst>
                    <a:ext uri="{FF2B5EF4-FFF2-40B4-BE49-F238E27FC236}">
                      <a16:creationId xmlns:a16="http://schemas.microsoft.com/office/drawing/2014/main" id="{E2844D9A-C984-3646-946C-38A00E3E85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1" name="Line 41">
                  <a:extLst>
                    <a:ext uri="{FF2B5EF4-FFF2-40B4-BE49-F238E27FC236}">
                      <a16:creationId xmlns:a16="http://schemas.microsoft.com/office/drawing/2014/main" id="{D17078C3-D66E-2049-A08C-0AB58BB016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2025"/>
                  <a:ext cx="24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2" name="Line 42">
                  <a:extLst>
                    <a:ext uri="{FF2B5EF4-FFF2-40B4-BE49-F238E27FC236}">
                      <a16:creationId xmlns:a16="http://schemas.microsoft.com/office/drawing/2014/main" id="{F12C2CA2-942A-784A-9E24-F97F5CAF11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2025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3" name="Line 43">
                  <a:extLst>
                    <a:ext uri="{FF2B5EF4-FFF2-40B4-BE49-F238E27FC236}">
                      <a16:creationId xmlns:a16="http://schemas.microsoft.com/office/drawing/2014/main" id="{601B6F9B-EC01-454D-9783-AFAD1C351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2025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4" name="Line 44">
                  <a:extLst>
                    <a:ext uri="{FF2B5EF4-FFF2-40B4-BE49-F238E27FC236}">
                      <a16:creationId xmlns:a16="http://schemas.microsoft.com/office/drawing/2014/main" id="{F714A4D8-DE35-A445-9B53-43F2579EE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776"/>
                  <a:ext cx="212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5" name="Line 45">
                  <a:extLst>
                    <a:ext uri="{FF2B5EF4-FFF2-40B4-BE49-F238E27FC236}">
                      <a16:creationId xmlns:a16="http://schemas.microsoft.com/office/drawing/2014/main" id="{DB191988-A1A0-FA4B-9CE8-37A2752933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1776"/>
                  <a:ext cx="24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99406" name="Line 46">
                  <a:extLst>
                    <a:ext uri="{FF2B5EF4-FFF2-40B4-BE49-F238E27FC236}">
                      <a16:creationId xmlns:a16="http://schemas.microsoft.com/office/drawing/2014/main" id="{7B16B3A7-4B20-DB40-80DF-06F170AC3C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2025"/>
                  <a:ext cx="212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399408" name="Line 48">
              <a:extLst>
                <a:ext uri="{FF2B5EF4-FFF2-40B4-BE49-F238E27FC236}">
                  <a16:creationId xmlns:a16="http://schemas.microsoft.com/office/drawing/2014/main" id="{8A7B708C-4908-6E46-BF8F-987C48200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2" y="2832"/>
              <a:ext cx="1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8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9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99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99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9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9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D09218B2-2C15-4249-9098-3B391CEF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Changing references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F7D439C1-7A77-9948-B299-645F8C80E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a method </a:t>
            </a:r>
            <a:r>
              <a:rPr lang="en-US" altLang="en-US" i="1"/>
              <a:t>dereferences a variable</a:t>
            </a:r>
            <a:r>
              <a:rPr lang="en-US" altLang="en-US"/>
              <a:t>  (with </a:t>
            </a:r>
            <a:r>
              <a:rPr lang="en-US" altLang="en-US">
                <a:latin typeface="Courier New" panose="02070309020205020404" pitchFamily="49" charset="0"/>
              </a:rPr>
              <a:t>.</a:t>
            </a:r>
            <a:r>
              <a:rPr lang="en-US" altLang="en-US"/>
              <a:t> ) and modifies the object it refers to, that change will be seen by the caller.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change(Point thePoint)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>
                <a:solidFill>
                  <a:schemeClr val="accent2"/>
                </a:solidFill>
                <a:latin typeface="Courier New" panose="02070309020205020404" pitchFamily="49" charset="0"/>
              </a:rPr>
              <a:t>thePoint.x = 3;</a:t>
            </a:r>
            <a:r>
              <a:rPr lang="en-US" altLang="en-US">
                <a:latin typeface="Courier New" panose="02070309020205020404" pitchFamily="49" charset="0"/>
              </a:rPr>
              <a:t>              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affects p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>
                <a:solidFill>
                  <a:schemeClr val="accent2"/>
                </a:solidFill>
                <a:latin typeface="Courier New" panose="02070309020205020404" pitchFamily="49" charset="0"/>
              </a:rPr>
              <a:t>thePoint.setY(4);</a:t>
            </a:r>
            <a:r>
              <a:rPr lang="en-US" altLang="en-US">
                <a:latin typeface="Courier New" panose="02070309020205020404" pitchFamily="49" charset="0"/>
              </a:rPr>
              <a:t>            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affects p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solidFill>
                <a:srgbClr val="008000"/>
              </a:solidFill>
            </a:endParaRPr>
          </a:p>
          <a:p>
            <a:pPr eaLnBrk="1" hangingPunct="1"/>
            <a:r>
              <a:rPr lang="en-US" altLang="en-US"/>
              <a:t>If a method </a:t>
            </a:r>
            <a:r>
              <a:rPr lang="en-US" altLang="en-US" i="1"/>
              <a:t>reassigns a variable to refer to a new object,</a:t>
            </a:r>
            <a:r>
              <a:rPr lang="en-US" altLang="en-US"/>
              <a:t> that change will </a:t>
            </a:r>
            <a:r>
              <a:rPr lang="en-US" altLang="en-US" i="1"/>
              <a:t>not </a:t>
            </a:r>
            <a:r>
              <a:rPr lang="en-US" altLang="en-US"/>
              <a:t>affect the variable passed in by the caller.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change(Point thePoint)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>
                <a:solidFill>
                  <a:srgbClr val="800000"/>
                </a:solidFill>
                <a:latin typeface="Courier New" panose="02070309020205020404" pitchFamily="49" charset="0"/>
              </a:rPr>
              <a:t>thePoint = new Point(3, 4);</a:t>
            </a: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p unchanged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>
                <a:solidFill>
                  <a:srgbClr val="800000"/>
                </a:solidFill>
                <a:latin typeface="Courier New" panose="02070309020205020404" pitchFamily="49" charset="0"/>
              </a:rPr>
              <a:t>thePoint = null;</a:t>
            </a:r>
            <a:r>
              <a:rPr lang="en-US" altLang="en-US">
                <a:latin typeface="Courier New" panose="02070309020205020404" pitchFamily="49" charset="0"/>
              </a:rPr>
              <a:t>             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p unchanged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What if we want to make the variable passed in become </a:t>
            </a:r>
            <a:r>
              <a:rPr lang="en-US" altLang="en-US">
                <a:latin typeface="Courier New" panose="02070309020205020404" pitchFamily="49" charset="0"/>
              </a:rPr>
              <a:t>null</a:t>
            </a:r>
            <a:r>
              <a:rPr lang="en-US" alt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8109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3F845E8-011A-004D-A96B-572C2990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Change point, version 3</a:t>
            </a:r>
          </a:p>
        </p:txBody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4129368A-E44E-E94B-8F6C-8990E0E9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the state of the object referred to by </a:t>
            </a:r>
            <a:r>
              <a:rPr lang="en-US" altLang="en-US">
                <a:latin typeface="Courier New" panose="02070309020205020404" pitchFamily="49" charset="0"/>
              </a:rPr>
              <a:t>p</a:t>
            </a:r>
            <a:r>
              <a:rPr lang="en-US" altLang="en-US"/>
              <a:t> after this code?</a:t>
            </a:r>
            <a:endParaRPr lang="en-US" altLang="en-US" sz="20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main(String[] args)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Point p = new Point(1, 2);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change(p);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System.out.println(p);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</a:t>
            </a:r>
            <a:r>
              <a:rPr lang="en-US" altLang="en-US" b="1">
                <a:latin typeface="Courier New" panose="02070309020205020404" pitchFamily="49" charset="0"/>
              </a:rPr>
              <a:t>Point</a:t>
            </a:r>
            <a:r>
              <a:rPr lang="en-US" altLang="en-US">
                <a:latin typeface="Courier New" panose="02070309020205020404" pitchFamily="49" charset="0"/>
              </a:rPr>
              <a:t> change(Point thePoint)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thePoint = new Point(3, 4);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return thePoint;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answer: (1, 2)</a:t>
            </a:r>
          </a:p>
        </p:txBody>
      </p:sp>
      <p:grpSp>
        <p:nvGrpSpPr>
          <p:cNvPr id="401412" name="Group 4">
            <a:extLst>
              <a:ext uri="{FF2B5EF4-FFF2-40B4-BE49-F238E27FC236}">
                <a16:creationId xmlns:a16="http://schemas.microsoft.com/office/drawing/2014/main" id="{76AF3D44-F8FB-2E4E-81C4-B474AF1FEFBC}"/>
              </a:ext>
            </a:extLst>
          </p:cNvPr>
          <p:cNvGrpSpPr>
            <a:grpSpLocks/>
          </p:cNvGrpSpPr>
          <p:nvPr/>
        </p:nvGrpSpPr>
        <p:grpSpPr bwMode="auto">
          <a:xfrm>
            <a:off x="5473700" y="2832100"/>
            <a:ext cx="3587750" cy="687388"/>
            <a:chOff x="3404" y="1728"/>
            <a:chExt cx="2260" cy="433"/>
          </a:xfrm>
        </p:grpSpPr>
        <p:sp>
          <p:nvSpPr>
            <p:cNvPr id="401413" name="Text Box 5">
              <a:extLst>
                <a:ext uri="{FF2B5EF4-FFF2-40B4-BE49-F238E27FC236}">
                  <a16:creationId xmlns:a16="http://schemas.microsoft.com/office/drawing/2014/main" id="{65484D3D-0D59-A143-AC97-E7A9DC5E0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28"/>
              <a:ext cx="1536" cy="4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>
              <a:spAutoFit/>
            </a:bodyPr>
            <a:lstStyle/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</p:txBody>
        </p:sp>
        <p:grpSp>
          <p:nvGrpSpPr>
            <p:cNvPr id="19484" name="Group 6">
              <a:extLst>
                <a:ext uri="{FF2B5EF4-FFF2-40B4-BE49-F238E27FC236}">
                  <a16:creationId xmlns:a16="http://schemas.microsoft.com/office/drawing/2014/main" id="{DF48F106-4B91-F148-BB6F-2BEA30A8FD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776"/>
              <a:ext cx="1316" cy="249"/>
              <a:chOff x="4224" y="1776"/>
              <a:chExt cx="1316" cy="249"/>
            </a:xfrm>
          </p:grpSpPr>
          <p:sp>
            <p:nvSpPr>
              <p:cNvPr id="401415" name="Rectangle 7">
                <a:extLst>
                  <a:ext uri="{FF2B5EF4-FFF2-40B4-BE49-F238E27FC236}">
                    <a16:creationId xmlns:a16="http://schemas.microsoft.com/office/drawing/2014/main" id="{5C6B75CB-4F10-A64F-A9CB-30E3D3FCF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2</a:t>
                </a:r>
              </a:p>
            </p:txBody>
          </p:sp>
          <p:sp>
            <p:nvSpPr>
              <p:cNvPr id="401416" name="Rectangle 8">
                <a:extLst>
                  <a:ext uri="{FF2B5EF4-FFF2-40B4-BE49-F238E27FC236}">
                    <a16:creationId xmlns:a16="http://schemas.microsoft.com/office/drawing/2014/main" id="{FF710A0D-DCF7-FE4C-957E-8BFBB00AC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1776"/>
                <a:ext cx="24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y</a:t>
                </a:r>
              </a:p>
            </p:txBody>
          </p:sp>
          <p:sp>
            <p:nvSpPr>
              <p:cNvPr id="401417" name="Rectangle 9">
                <a:extLst>
                  <a:ext uri="{FF2B5EF4-FFF2-40B4-BE49-F238E27FC236}">
                    <a16:creationId xmlns:a16="http://schemas.microsoft.com/office/drawing/2014/main" id="{50E593DA-1128-6942-B823-717CC4C32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1</a:t>
                </a:r>
              </a:p>
            </p:txBody>
          </p:sp>
          <p:sp>
            <p:nvSpPr>
              <p:cNvPr id="401418" name="Rectangle 10">
                <a:extLst>
                  <a:ext uri="{FF2B5EF4-FFF2-40B4-BE49-F238E27FC236}">
                    <a16:creationId xmlns:a16="http://schemas.microsoft.com/office/drawing/2014/main" id="{7BBB28D5-64FE-B046-9C0A-34AB59A35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2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x</a:t>
                </a:r>
              </a:p>
            </p:txBody>
          </p:sp>
          <p:sp>
            <p:nvSpPr>
              <p:cNvPr id="401419" name="Line 11">
                <a:extLst>
                  <a:ext uri="{FF2B5EF4-FFF2-40B4-BE49-F238E27FC236}">
                    <a16:creationId xmlns:a16="http://schemas.microsoft.com/office/drawing/2014/main" id="{64DFC454-5C7E-5043-B76D-FBA74F15A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0" name="Line 12">
                <a:extLst>
                  <a:ext uri="{FF2B5EF4-FFF2-40B4-BE49-F238E27FC236}">
                    <a16:creationId xmlns:a16="http://schemas.microsoft.com/office/drawing/2014/main" id="{2305E4C0-2EBE-4C41-B485-8BAE4156E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0" cy="249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1" name="Line 13">
                <a:extLst>
                  <a:ext uri="{FF2B5EF4-FFF2-40B4-BE49-F238E27FC236}">
                    <a16:creationId xmlns:a16="http://schemas.microsoft.com/office/drawing/2014/main" id="{11A1E118-A948-5649-857F-82DB9B5D3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2" name="Line 14">
                <a:extLst>
                  <a:ext uri="{FF2B5EF4-FFF2-40B4-BE49-F238E27FC236}">
                    <a16:creationId xmlns:a16="http://schemas.microsoft.com/office/drawing/2014/main" id="{793E0FEE-3E6F-0D43-8566-ABEAC4504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3" name="Line 15">
                <a:extLst>
                  <a:ext uri="{FF2B5EF4-FFF2-40B4-BE49-F238E27FC236}">
                    <a16:creationId xmlns:a16="http://schemas.microsoft.com/office/drawing/2014/main" id="{7433E4EF-8144-144E-9A84-28046F826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4" name="Line 16">
                <a:extLst>
                  <a:ext uri="{FF2B5EF4-FFF2-40B4-BE49-F238E27FC236}">
                    <a16:creationId xmlns:a16="http://schemas.microsoft.com/office/drawing/2014/main" id="{466C9E83-4990-614A-8BC6-228954A2A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5" name="Line 17">
                <a:extLst>
                  <a:ext uri="{FF2B5EF4-FFF2-40B4-BE49-F238E27FC236}">
                    <a16:creationId xmlns:a16="http://schemas.microsoft.com/office/drawing/2014/main" id="{EB4EB742-5993-8E4F-BA8F-D995F5FD4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6" name="Line 18">
                <a:extLst>
                  <a:ext uri="{FF2B5EF4-FFF2-40B4-BE49-F238E27FC236}">
                    <a16:creationId xmlns:a16="http://schemas.microsoft.com/office/drawing/2014/main" id="{50E084C3-EEB0-5848-9955-858BDFA10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025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7" name="Line 19">
                <a:extLst>
                  <a:ext uri="{FF2B5EF4-FFF2-40B4-BE49-F238E27FC236}">
                    <a16:creationId xmlns:a16="http://schemas.microsoft.com/office/drawing/2014/main" id="{469CD688-0848-1C4F-9755-AFD3D937E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8" name="Line 20">
                <a:extLst>
                  <a:ext uri="{FF2B5EF4-FFF2-40B4-BE49-F238E27FC236}">
                    <a16:creationId xmlns:a16="http://schemas.microsoft.com/office/drawing/2014/main" id="{F4516ADA-329C-6946-B144-CCDD15BD7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29" name="Line 21">
                <a:extLst>
                  <a:ext uri="{FF2B5EF4-FFF2-40B4-BE49-F238E27FC236}">
                    <a16:creationId xmlns:a16="http://schemas.microsoft.com/office/drawing/2014/main" id="{B5DB415F-3E93-0044-B2FB-FDC448499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30" name="Line 22">
                <a:extLst>
                  <a:ext uri="{FF2B5EF4-FFF2-40B4-BE49-F238E27FC236}">
                    <a16:creationId xmlns:a16="http://schemas.microsoft.com/office/drawing/2014/main" id="{EF7E9491-F2F8-B549-A4FD-A5CDFF27C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1431" name="Line 23">
                <a:extLst>
                  <a:ext uri="{FF2B5EF4-FFF2-40B4-BE49-F238E27FC236}">
                    <a16:creationId xmlns:a16="http://schemas.microsoft.com/office/drawing/2014/main" id="{41854F52-40DF-6049-A6DA-7D60430C7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025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401432" name="Text Box 24">
              <a:extLst>
                <a:ext uri="{FF2B5EF4-FFF2-40B4-BE49-F238E27FC236}">
                  <a16:creationId xmlns:a16="http://schemas.microsoft.com/office/drawing/2014/main" id="{4D4E962F-F555-374A-8FF3-6C093E34B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" y="1787"/>
              <a:ext cx="2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latin typeface="Courier New" charset="0"/>
                  <a:ea typeface="+mn-ea"/>
                </a:rPr>
                <a:t>p</a:t>
              </a:r>
            </a:p>
          </p:txBody>
        </p:sp>
        <p:sp>
          <p:nvSpPr>
            <p:cNvPr id="401433" name="Line 25">
              <a:extLst>
                <a:ext uri="{FF2B5EF4-FFF2-40B4-BE49-F238E27FC236}">
                  <a16:creationId xmlns:a16="http://schemas.microsoft.com/office/drawing/2014/main" id="{1853FDDF-4D67-CE49-9FA1-3346BBCCF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92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01434" name="Line 26">
            <a:extLst>
              <a:ext uri="{FF2B5EF4-FFF2-40B4-BE49-F238E27FC236}">
                <a16:creationId xmlns:a16="http://schemas.microsoft.com/office/drawing/2014/main" id="{FF74DBBD-E595-7F47-9232-1C77DD52CA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250" y="35941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pSp>
        <p:nvGrpSpPr>
          <p:cNvPr id="401435" name="Group 27">
            <a:extLst>
              <a:ext uri="{FF2B5EF4-FFF2-40B4-BE49-F238E27FC236}">
                <a16:creationId xmlns:a16="http://schemas.microsoft.com/office/drawing/2014/main" id="{C23C6183-719A-7142-B02C-D115E4D58586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432300"/>
            <a:ext cx="2438400" cy="1295400"/>
            <a:chOff x="4132" y="2832"/>
            <a:chExt cx="1536" cy="816"/>
          </a:xfrm>
        </p:grpSpPr>
        <p:grpSp>
          <p:nvGrpSpPr>
            <p:cNvPr id="19462" name="Group 28">
              <a:extLst>
                <a:ext uri="{FF2B5EF4-FFF2-40B4-BE49-F238E27FC236}">
                  <a16:creationId xmlns:a16="http://schemas.microsoft.com/office/drawing/2014/main" id="{A9413E7F-D2F8-CB46-96A2-AC1E87E96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2" y="3215"/>
              <a:ext cx="1536" cy="433"/>
              <a:chOff x="4132" y="3215"/>
              <a:chExt cx="1536" cy="433"/>
            </a:xfrm>
          </p:grpSpPr>
          <p:sp>
            <p:nvSpPr>
              <p:cNvPr id="401437" name="Text Box 29">
                <a:extLst>
                  <a:ext uri="{FF2B5EF4-FFF2-40B4-BE49-F238E27FC236}">
                    <a16:creationId xmlns:a16="http://schemas.microsoft.com/office/drawing/2014/main" id="{F9C88CBF-6810-C14D-85DB-5FCF7C6807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2" y="3215"/>
                <a:ext cx="1536" cy="4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>
                <a:spAutoFit/>
              </a:bodyPr>
              <a:lstStyle/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  <a:p>
                <a:pPr lvl="1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atin typeface="Courier New" charset="0"/>
                  <a:ea typeface="+mn-ea"/>
                  <a:cs typeface="Times New Roman" charset="0"/>
                </a:endParaRPr>
              </a:p>
            </p:txBody>
          </p:sp>
          <p:grpSp>
            <p:nvGrpSpPr>
              <p:cNvPr id="19465" name="Group 30">
                <a:extLst>
                  <a:ext uri="{FF2B5EF4-FFF2-40B4-BE49-F238E27FC236}">
                    <a16:creationId xmlns:a16="http://schemas.microsoft.com/office/drawing/2014/main" id="{3BC09715-3F26-7F45-8834-E4A3174C97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8" y="3263"/>
                <a:ext cx="1316" cy="249"/>
                <a:chOff x="4224" y="1776"/>
                <a:chExt cx="1316" cy="249"/>
              </a:xfrm>
            </p:grpSpPr>
            <p:sp>
              <p:nvSpPr>
                <p:cNvPr id="401439" name="Rectangle 31">
                  <a:extLst>
                    <a:ext uri="{FF2B5EF4-FFF2-40B4-BE49-F238E27FC236}">
                      <a16:creationId xmlns:a16="http://schemas.microsoft.com/office/drawing/2014/main" id="{D3EC2FA7-B44D-7B45-A5D1-55B200228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8" y="1776"/>
                  <a:ext cx="43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Tahoma" charset="0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401440" name="Rectangle 32">
                  <a:extLst>
                    <a:ext uri="{FF2B5EF4-FFF2-40B4-BE49-F238E27FC236}">
                      <a16:creationId xmlns:a16="http://schemas.microsoft.com/office/drawing/2014/main" id="{883F0469-09BD-8348-BA6E-7245FB9A8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8" y="1776"/>
                  <a:ext cx="240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Courier New" charset="0"/>
                      <a:ea typeface="+mn-ea"/>
                    </a:rPr>
                    <a:t>y</a:t>
                  </a:r>
                </a:p>
              </p:txBody>
            </p:sp>
            <p:sp>
              <p:nvSpPr>
                <p:cNvPr id="401441" name="Rectangle 33">
                  <a:extLst>
                    <a:ext uri="{FF2B5EF4-FFF2-40B4-BE49-F238E27FC236}">
                      <a16:creationId xmlns:a16="http://schemas.microsoft.com/office/drawing/2014/main" id="{B2D1E602-96BE-DA48-B9D4-D18A15E80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6" y="1776"/>
                  <a:ext cx="43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Tahoma" charset="0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401442" name="Rectangle 34">
                  <a:extLst>
                    <a:ext uri="{FF2B5EF4-FFF2-40B4-BE49-F238E27FC236}">
                      <a16:creationId xmlns:a16="http://schemas.microsoft.com/office/drawing/2014/main" id="{035E69BB-7788-D446-B4AC-424465FF5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776"/>
                  <a:ext cx="212" cy="2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ct val="20000"/>
                    </a:spcBef>
                    <a:spcAft>
                      <a:spcPts val="0"/>
                    </a:spcAft>
                    <a:defRPr/>
                  </a:pPr>
                  <a:r>
                    <a:rPr lang="en-US" sz="2000">
                      <a:latin typeface="Courier New" charset="0"/>
                      <a:ea typeface="+mn-ea"/>
                    </a:rPr>
                    <a:t>x</a:t>
                  </a:r>
                </a:p>
              </p:txBody>
            </p:sp>
            <p:sp>
              <p:nvSpPr>
                <p:cNvPr id="401443" name="Line 35">
                  <a:extLst>
                    <a:ext uri="{FF2B5EF4-FFF2-40B4-BE49-F238E27FC236}">
                      <a16:creationId xmlns:a16="http://schemas.microsoft.com/office/drawing/2014/main" id="{7E60D666-F414-2D4C-AB75-592EF323B7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1776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4" name="Line 36">
                  <a:extLst>
                    <a:ext uri="{FF2B5EF4-FFF2-40B4-BE49-F238E27FC236}">
                      <a16:creationId xmlns:a16="http://schemas.microsoft.com/office/drawing/2014/main" id="{D2ACD90F-C495-EC49-9D4B-451B597F3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776"/>
                  <a:ext cx="0" cy="249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5" name="Line 37">
                  <a:extLst>
                    <a:ext uri="{FF2B5EF4-FFF2-40B4-BE49-F238E27FC236}">
                      <a16:creationId xmlns:a16="http://schemas.microsoft.com/office/drawing/2014/main" id="{A700BE3D-01D9-224A-93C7-633A04BC26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6" name="Line 38">
                  <a:extLst>
                    <a:ext uri="{FF2B5EF4-FFF2-40B4-BE49-F238E27FC236}">
                      <a16:creationId xmlns:a16="http://schemas.microsoft.com/office/drawing/2014/main" id="{3B542875-1F1F-9643-A122-E163BF5300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1776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7" name="Line 39">
                  <a:extLst>
                    <a:ext uri="{FF2B5EF4-FFF2-40B4-BE49-F238E27FC236}">
                      <a16:creationId xmlns:a16="http://schemas.microsoft.com/office/drawing/2014/main" id="{DC1FE400-0394-6448-8ECB-FEDC8FDC3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8" name="Line 40">
                  <a:extLst>
                    <a:ext uri="{FF2B5EF4-FFF2-40B4-BE49-F238E27FC236}">
                      <a16:creationId xmlns:a16="http://schemas.microsoft.com/office/drawing/2014/main" id="{93DE765D-15AE-D740-9FBF-3032FC83D4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49" name="Line 41">
                  <a:extLst>
                    <a:ext uri="{FF2B5EF4-FFF2-40B4-BE49-F238E27FC236}">
                      <a16:creationId xmlns:a16="http://schemas.microsoft.com/office/drawing/2014/main" id="{A7761BD7-7BB2-E744-AD90-044712D94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" y="1776"/>
                  <a:ext cx="0" cy="24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0" name="Line 42">
                  <a:extLst>
                    <a:ext uri="{FF2B5EF4-FFF2-40B4-BE49-F238E27FC236}">
                      <a16:creationId xmlns:a16="http://schemas.microsoft.com/office/drawing/2014/main" id="{9A9783DA-ADB5-B740-A41F-13127357DB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2025"/>
                  <a:ext cx="24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1" name="Line 43">
                  <a:extLst>
                    <a:ext uri="{FF2B5EF4-FFF2-40B4-BE49-F238E27FC236}">
                      <a16:creationId xmlns:a16="http://schemas.microsoft.com/office/drawing/2014/main" id="{CFF6245F-01E8-8D47-A7A5-63969F1F0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" y="2025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2" name="Line 44">
                  <a:extLst>
                    <a:ext uri="{FF2B5EF4-FFF2-40B4-BE49-F238E27FC236}">
                      <a16:creationId xmlns:a16="http://schemas.microsoft.com/office/drawing/2014/main" id="{FCC821FC-3FBA-974D-923C-BA46625035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8" y="2025"/>
                  <a:ext cx="43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3" name="Line 45">
                  <a:extLst>
                    <a:ext uri="{FF2B5EF4-FFF2-40B4-BE49-F238E27FC236}">
                      <a16:creationId xmlns:a16="http://schemas.microsoft.com/office/drawing/2014/main" id="{E7C32F54-CA0E-2B40-B071-B1E94455D4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776"/>
                  <a:ext cx="212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4" name="Line 46">
                  <a:extLst>
                    <a:ext uri="{FF2B5EF4-FFF2-40B4-BE49-F238E27FC236}">
                      <a16:creationId xmlns:a16="http://schemas.microsoft.com/office/drawing/2014/main" id="{9B329832-DEE8-AD46-BD07-7406F995C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68" y="1776"/>
                  <a:ext cx="240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01455" name="Line 47">
                  <a:extLst>
                    <a:ext uri="{FF2B5EF4-FFF2-40B4-BE49-F238E27FC236}">
                      <a16:creationId xmlns:a16="http://schemas.microsoft.com/office/drawing/2014/main" id="{D975001E-D525-684A-B98C-69959D12A3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2025"/>
                  <a:ext cx="212" cy="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401456" name="Line 48">
              <a:extLst>
                <a:ext uri="{FF2B5EF4-FFF2-40B4-BE49-F238E27FC236}">
                  <a16:creationId xmlns:a16="http://schemas.microsoft.com/office/drawing/2014/main" id="{389D1840-C708-1D41-ABC2-E8F01D0E2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2" y="2832"/>
              <a:ext cx="1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1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1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1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DBB084EB-B437-AA4E-AE30-67282B27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Change point, version 4</a:t>
            </a:r>
          </a:p>
        </p:txBody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id="{01CB7927-5745-984C-A6EA-03AE5132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the state of the object referred to by </a:t>
            </a:r>
            <a:r>
              <a:rPr lang="en-US" altLang="en-US">
                <a:latin typeface="Courier New" panose="02070309020205020404" pitchFamily="49" charset="0"/>
              </a:rPr>
              <a:t>p</a:t>
            </a:r>
            <a:r>
              <a:rPr lang="en-US" altLang="en-US"/>
              <a:t> after this code?</a:t>
            </a:r>
            <a:endParaRPr lang="en-US" altLang="en-US" sz="20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void main(String[] args)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Point p = new Point(1, 2);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p =</a:t>
            </a:r>
            <a:r>
              <a:rPr lang="en-US" altLang="en-US">
                <a:latin typeface="Courier New" panose="02070309020205020404" pitchFamily="49" charset="0"/>
              </a:rPr>
              <a:t> change(p);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System.out.println(p);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Point change(Point thePoint) {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thePoint = new Point(3, 4);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return thePoint;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answer: (3, 4)</a:t>
            </a:r>
          </a:p>
        </p:txBody>
      </p:sp>
      <p:grpSp>
        <p:nvGrpSpPr>
          <p:cNvPr id="402482" name="Group 50">
            <a:extLst>
              <a:ext uri="{FF2B5EF4-FFF2-40B4-BE49-F238E27FC236}">
                <a16:creationId xmlns:a16="http://schemas.microsoft.com/office/drawing/2014/main" id="{780D9578-5BD4-194B-8FD0-2765340AC601}"/>
              </a:ext>
            </a:extLst>
          </p:cNvPr>
          <p:cNvGrpSpPr>
            <a:grpSpLocks/>
          </p:cNvGrpSpPr>
          <p:nvPr/>
        </p:nvGrpSpPr>
        <p:grpSpPr bwMode="auto">
          <a:xfrm>
            <a:off x="6623050" y="2800350"/>
            <a:ext cx="2438400" cy="687388"/>
            <a:chOff x="4128" y="1728"/>
            <a:chExt cx="1536" cy="433"/>
          </a:xfrm>
        </p:grpSpPr>
        <p:sp>
          <p:nvSpPr>
            <p:cNvPr id="402437" name="Text Box 5">
              <a:extLst>
                <a:ext uri="{FF2B5EF4-FFF2-40B4-BE49-F238E27FC236}">
                  <a16:creationId xmlns:a16="http://schemas.microsoft.com/office/drawing/2014/main" id="{3ECDF518-609F-E24E-98F3-8CBE7282A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28"/>
              <a:ext cx="1536" cy="4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>
              <a:spAutoFit/>
            </a:bodyPr>
            <a:lstStyle/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</p:txBody>
        </p:sp>
        <p:grpSp>
          <p:nvGrpSpPr>
            <p:cNvPr id="20510" name="Group 6">
              <a:extLst>
                <a:ext uri="{FF2B5EF4-FFF2-40B4-BE49-F238E27FC236}">
                  <a16:creationId xmlns:a16="http://schemas.microsoft.com/office/drawing/2014/main" id="{6A63720C-FF8B-A74B-A4DA-1BB2F448CA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776"/>
              <a:ext cx="1316" cy="249"/>
              <a:chOff x="4224" y="1776"/>
              <a:chExt cx="1316" cy="249"/>
            </a:xfrm>
          </p:grpSpPr>
          <p:sp>
            <p:nvSpPr>
              <p:cNvPr id="402439" name="Rectangle 7">
                <a:extLst>
                  <a:ext uri="{FF2B5EF4-FFF2-40B4-BE49-F238E27FC236}">
                    <a16:creationId xmlns:a16="http://schemas.microsoft.com/office/drawing/2014/main" id="{F1B117CA-34A2-AF4C-A5E5-F139901EF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2</a:t>
                </a:r>
              </a:p>
            </p:txBody>
          </p:sp>
          <p:sp>
            <p:nvSpPr>
              <p:cNvPr id="402440" name="Rectangle 8">
                <a:extLst>
                  <a:ext uri="{FF2B5EF4-FFF2-40B4-BE49-F238E27FC236}">
                    <a16:creationId xmlns:a16="http://schemas.microsoft.com/office/drawing/2014/main" id="{019D93C1-AE1C-2D46-80C1-AE8EDB33E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1776"/>
                <a:ext cx="24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y</a:t>
                </a:r>
              </a:p>
            </p:txBody>
          </p:sp>
          <p:sp>
            <p:nvSpPr>
              <p:cNvPr id="402441" name="Rectangle 9">
                <a:extLst>
                  <a:ext uri="{FF2B5EF4-FFF2-40B4-BE49-F238E27FC236}">
                    <a16:creationId xmlns:a16="http://schemas.microsoft.com/office/drawing/2014/main" id="{5B2E76C4-4A30-CF4D-964D-7C37BA7F5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1</a:t>
                </a:r>
              </a:p>
            </p:txBody>
          </p:sp>
          <p:sp>
            <p:nvSpPr>
              <p:cNvPr id="402442" name="Rectangle 10">
                <a:extLst>
                  <a:ext uri="{FF2B5EF4-FFF2-40B4-BE49-F238E27FC236}">
                    <a16:creationId xmlns:a16="http://schemas.microsoft.com/office/drawing/2014/main" id="{585D98E6-4C23-6344-8F56-8D07D7F96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2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x</a:t>
                </a:r>
              </a:p>
            </p:txBody>
          </p:sp>
          <p:sp>
            <p:nvSpPr>
              <p:cNvPr id="402443" name="Line 11">
                <a:extLst>
                  <a:ext uri="{FF2B5EF4-FFF2-40B4-BE49-F238E27FC236}">
                    <a16:creationId xmlns:a16="http://schemas.microsoft.com/office/drawing/2014/main" id="{2E2F0019-73D2-7045-BE93-EA3FD79DD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4" name="Line 12">
                <a:extLst>
                  <a:ext uri="{FF2B5EF4-FFF2-40B4-BE49-F238E27FC236}">
                    <a16:creationId xmlns:a16="http://schemas.microsoft.com/office/drawing/2014/main" id="{CA692D8D-2787-C441-AB75-805CF3F15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0" cy="249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5" name="Line 13">
                <a:extLst>
                  <a:ext uri="{FF2B5EF4-FFF2-40B4-BE49-F238E27FC236}">
                    <a16:creationId xmlns:a16="http://schemas.microsoft.com/office/drawing/2014/main" id="{6BFF5810-CAB2-4946-8DAC-33AEADC87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6" name="Line 14">
                <a:extLst>
                  <a:ext uri="{FF2B5EF4-FFF2-40B4-BE49-F238E27FC236}">
                    <a16:creationId xmlns:a16="http://schemas.microsoft.com/office/drawing/2014/main" id="{440DADA9-3508-A44E-94B1-D581653B1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7" name="Line 15">
                <a:extLst>
                  <a:ext uri="{FF2B5EF4-FFF2-40B4-BE49-F238E27FC236}">
                    <a16:creationId xmlns:a16="http://schemas.microsoft.com/office/drawing/2014/main" id="{2FE0B9D0-1967-5548-B866-E1DA4B0F6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8" name="Line 16">
                <a:extLst>
                  <a:ext uri="{FF2B5EF4-FFF2-40B4-BE49-F238E27FC236}">
                    <a16:creationId xmlns:a16="http://schemas.microsoft.com/office/drawing/2014/main" id="{6A62A665-41C0-1C4A-A5F6-2A5D7A638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49" name="Line 17">
                <a:extLst>
                  <a:ext uri="{FF2B5EF4-FFF2-40B4-BE49-F238E27FC236}">
                    <a16:creationId xmlns:a16="http://schemas.microsoft.com/office/drawing/2014/main" id="{F3F0817F-9388-2D44-9D4F-3E46A1862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0" name="Line 18">
                <a:extLst>
                  <a:ext uri="{FF2B5EF4-FFF2-40B4-BE49-F238E27FC236}">
                    <a16:creationId xmlns:a16="http://schemas.microsoft.com/office/drawing/2014/main" id="{8D65E64F-01D9-C140-BC9A-7B4A4532D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025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1" name="Line 19">
                <a:extLst>
                  <a:ext uri="{FF2B5EF4-FFF2-40B4-BE49-F238E27FC236}">
                    <a16:creationId xmlns:a16="http://schemas.microsoft.com/office/drawing/2014/main" id="{79AEA8FD-B787-FC46-8F4C-55B3D154E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2" name="Line 20">
                <a:extLst>
                  <a:ext uri="{FF2B5EF4-FFF2-40B4-BE49-F238E27FC236}">
                    <a16:creationId xmlns:a16="http://schemas.microsoft.com/office/drawing/2014/main" id="{89162CFC-5F15-E647-9F98-25CB25597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3" name="Line 21">
                <a:extLst>
                  <a:ext uri="{FF2B5EF4-FFF2-40B4-BE49-F238E27FC236}">
                    <a16:creationId xmlns:a16="http://schemas.microsoft.com/office/drawing/2014/main" id="{FC5ABC31-A8C7-014C-B568-B6524D5FB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4" name="Line 22">
                <a:extLst>
                  <a:ext uri="{FF2B5EF4-FFF2-40B4-BE49-F238E27FC236}">
                    <a16:creationId xmlns:a16="http://schemas.microsoft.com/office/drawing/2014/main" id="{67E4CB3F-009D-5E41-815D-5BCF9B2A3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55" name="Line 23">
                <a:extLst>
                  <a:ext uri="{FF2B5EF4-FFF2-40B4-BE49-F238E27FC236}">
                    <a16:creationId xmlns:a16="http://schemas.microsoft.com/office/drawing/2014/main" id="{37D90DFE-735D-7049-8238-8C9EFE837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025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02456" name="Text Box 24">
            <a:extLst>
              <a:ext uri="{FF2B5EF4-FFF2-40B4-BE49-F238E27FC236}">
                <a16:creationId xmlns:a16="http://schemas.microsoft.com/office/drawing/2014/main" id="{8538E9AC-A1D1-6F4C-9D65-BC4A2F7A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3700" y="2876550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Courier New" charset="0"/>
                <a:ea typeface="+mn-ea"/>
              </a:rPr>
              <a:t>p</a:t>
            </a:r>
          </a:p>
        </p:txBody>
      </p:sp>
      <p:sp>
        <p:nvSpPr>
          <p:cNvPr id="402457" name="Line 25">
            <a:extLst>
              <a:ext uri="{FF2B5EF4-FFF2-40B4-BE49-F238E27FC236}">
                <a16:creationId xmlns:a16="http://schemas.microsoft.com/office/drawing/2014/main" id="{C7D79B17-4BD4-EC46-9059-D68952F88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050" y="31051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02458" name="Line 26">
            <a:extLst>
              <a:ext uri="{FF2B5EF4-FFF2-40B4-BE49-F238E27FC236}">
                <a16:creationId xmlns:a16="http://schemas.microsoft.com/office/drawing/2014/main" id="{95C246D3-80B7-5B40-AFBC-63165FAF2A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250" y="356235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pSp>
        <p:nvGrpSpPr>
          <p:cNvPr id="402460" name="Group 28">
            <a:extLst>
              <a:ext uri="{FF2B5EF4-FFF2-40B4-BE49-F238E27FC236}">
                <a16:creationId xmlns:a16="http://schemas.microsoft.com/office/drawing/2014/main" id="{9781F72F-DD38-BE4A-A6E0-35DDFA236A60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008563"/>
            <a:ext cx="2438400" cy="687387"/>
            <a:chOff x="4132" y="3215"/>
            <a:chExt cx="1536" cy="433"/>
          </a:xfrm>
        </p:grpSpPr>
        <p:sp>
          <p:nvSpPr>
            <p:cNvPr id="402461" name="Text Box 29">
              <a:extLst>
                <a:ext uri="{FF2B5EF4-FFF2-40B4-BE49-F238E27FC236}">
                  <a16:creationId xmlns:a16="http://schemas.microsoft.com/office/drawing/2014/main" id="{14E82A97-18DE-244F-BD99-B6526ECCC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2" y="3215"/>
              <a:ext cx="1536" cy="4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>
              <a:spAutoFit/>
            </a:bodyPr>
            <a:lstStyle/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  <a:p>
              <a:pPr lvl="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latin typeface="Courier New" charset="0"/>
                <a:ea typeface="+mn-ea"/>
                <a:cs typeface="Times New Roman" charset="0"/>
              </a:endParaRPr>
            </a:p>
          </p:txBody>
        </p:sp>
        <p:grpSp>
          <p:nvGrpSpPr>
            <p:cNvPr id="20491" name="Group 30">
              <a:extLst>
                <a:ext uri="{FF2B5EF4-FFF2-40B4-BE49-F238E27FC236}">
                  <a16:creationId xmlns:a16="http://schemas.microsoft.com/office/drawing/2014/main" id="{46AE511F-3808-9145-A570-E1CC06BC3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" y="3263"/>
              <a:ext cx="1316" cy="249"/>
              <a:chOff x="4224" y="1776"/>
              <a:chExt cx="1316" cy="249"/>
            </a:xfrm>
          </p:grpSpPr>
          <p:sp>
            <p:nvSpPr>
              <p:cNvPr id="402463" name="Rectangle 31">
                <a:extLst>
                  <a:ext uri="{FF2B5EF4-FFF2-40B4-BE49-F238E27FC236}">
                    <a16:creationId xmlns:a16="http://schemas.microsoft.com/office/drawing/2014/main" id="{F66EA041-2F09-9E4F-94D6-BE9539960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4</a:t>
                </a:r>
              </a:p>
            </p:txBody>
          </p:sp>
          <p:sp>
            <p:nvSpPr>
              <p:cNvPr id="402464" name="Rectangle 32">
                <a:extLst>
                  <a:ext uri="{FF2B5EF4-FFF2-40B4-BE49-F238E27FC236}">
                    <a16:creationId xmlns:a16="http://schemas.microsoft.com/office/drawing/2014/main" id="{AADB4F05-93B0-C848-98DF-66E7EA2F9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1776"/>
                <a:ext cx="24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y</a:t>
                </a:r>
              </a:p>
            </p:txBody>
          </p:sp>
          <p:sp>
            <p:nvSpPr>
              <p:cNvPr id="402465" name="Rectangle 33">
                <a:extLst>
                  <a:ext uri="{FF2B5EF4-FFF2-40B4-BE49-F238E27FC236}">
                    <a16:creationId xmlns:a16="http://schemas.microsoft.com/office/drawing/2014/main" id="{5AA994D9-E69A-E040-9978-CF90B9769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1776"/>
                <a:ext cx="43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Tahoma" charset="0"/>
                    <a:ea typeface="+mn-ea"/>
                  </a:rPr>
                  <a:t>3</a:t>
                </a:r>
              </a:p>
            </p:txBody>
          </p:sp>
          <p:sp>
            <p:nvSpPr>
              <p:cNvPr id="402466" name="Rectangle 34">
                <a:extLst>
                  <a:ext uri="{FF2B5EF4-FFF2-40B4-BE49-F238E27FC236}">
                    <a16:creationId xmlns:a16="http://schemas.microsoft.com/office/drawing/2014/main" id="{DC2E1C31-B0DC-5C4E-B74A-782386023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212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/>
              <a:lstStyle/>
              <a:p>
                <a:pPr algn="ctr" eaLnBrk="1" fontAlgn="auto" hangingPunct="1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2000">
                    <a:latin typeface="Courier New" charset="0"/>
                    <a:ea typeface="+mn-ea"/>
                  </a:rPr>
                  <a:t>x</a:t>
                </a:r>
              </a:p>
            </p:txBody>
          </p:sp>
          <p:sp>
            <p:nvSpPr>
              <p:cNvPr id="402467" name="Line 35">
                <a:extLst>
                  <a:ext uri="{FF2B5EF4-FFF2-40B4-BE49-F238E27FC236}">
                    <a16:creationId xmlns:a16="http://schemas.microsoft.com/office/drawing/2014/main" id="{4D6D1B7E-B5DC-174D-8EA0-161F75077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68" name="Line 36">
                <a:extLst>
                  <a:ext uri="{FF2B5EF4-FFF2-40B4-BE49-F238E27FC236}">
                    <a16:creationId xmlns:a16="http://schemas.microsoft.com/office/drawing/2014/main" id="{7574B0B7-BBFC-6E44-AC7B-4CB529BCD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0" cy="249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69" name="Line 37">
                <a:extLst>
                  <a:ext uri="{FF2B5EF4-FFF2-40B4-BE49-F238E27FC236}">
                    <a16:creationId xmlns:a16="http://schemas.microsoft.com/office/drawing/2014/main" id="{AF756792-D96A-804F-BEE8-E934A1D3C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0" name="Line 38">
                <a:extLst>
                  <a:ext uri="{FF2B5EF4-FFF2-40B4-BE49-F238E27FC236}">
                    <a16:creationId xmlns:a16="http://schemas.microsoft.com/office/drawing/2014/main" id="{3AA3D276-0B15-3D4E-A9E0-563E07118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1" name="Line 39">
                <a:extLst>
                  <a:ext uri="{FF2B5EF4-FFF2-40B4-BE49-F238E27FC236}">
                    <a16:creationId xmlns:a16="http://schemas.microsoft.com/office/drawing/2014/main" id="{C4BA5F2A-C270-534D-8B52-02CC7850B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2" name="Line 40">
                <a:extLst>
                  <a:ext uri="{FF2B5EF4-FFF2-40B4-BE49-F238E27FC236}">
                    <a16:creationId xmlns:a16="http://schemas.microsoft.com/office/drawing/2014/main" id="{D112340F-C848-7744-A47C-ADB82284D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3" name="Line 41">
                <a:extLst>
                  <a:ext uri="{FF2B5EF4-FFF2-40B4-BE49-F238E27FC236}">
                    <a16:creationId xmlns:a16="http://schemas.microsoft.com/office/drawing/2014/main" id="{265F9702-EBAA-0547-8DA9-4A55321AC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776"/>
                <a:ext cx="0" cy="2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4" name="Line 42">
                <a:extLst>
                  <a:ext uri="{FF2B5EF4-FFF2-40B4-BE49-F238E27FC236}">
                    <a16:creationId xmlns:a16="http://schemas.microsoft.com/office/drawing/2014/main" id="{A979614D-AB87-4B4E-BEE4-B08340EEA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025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5" name="Line 43">
                <a:extLst>
                  <a:ext uri="{FF2B5EF4-FFF2-40B4-BE49-F238E27FC236}">
                    <a16:creationId xmlns:a16="http://schemas.microsoft.com/office/drawing/2014/main" id="{FD33AFD8-54EC-0140-992A-C973EB0E4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6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6" name="Line 44">
                <a:extLst>
                  <a:ext uri="{FF2B5EF4-FFF2-40B4-BE49-F238E27FC236}">
                    <a16:creationId xmlns:a16="http://schemas.microsoft.com/office/drawing/2014/main" id="{1E992C3B-4ED1-DE45-BF65-F5E26114B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025"/>
                <a:ext cx="4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7" name="Line 45">
                <a:extLst>
                  <a:ext uri="{FF2B5EF4-FFF2-40B4-BE49-F238E27FC236}">
                    <a16:creationId xmlns:a16="http://schemas.microsoft.com/office/drawing/2014/main" id="{DD70C021-B530-8D40-B4F0-BD1AD0AFF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8" name="Line 46">
                <a:extLst>
                  <a:ext uri="{FF2B5EF4-FFF2-40B4-BE49-F238E27FC236}">
                    <a16:creationId xmlns:a16="http://schemas.microsoft.com/office/drawing/2014/main" id="{CEBC1538-409F-8A4C-8A4D-B30DAF121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1776"/>
                <a:ext cx="240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2479" name="Line 47">
                <a:extLst>
                  <a:ext uri="{FF2B5EF4-FFF2-40B4-BE49-F238E27FC236}">
                    <a16:creationId xmlns:a16="http://schemas.microsoft.com/office/drawing/2014/main" id="{C98D9AE6-0E99-9A46-A73E-DA4DA82BD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025"/>
                <a:ext cx="212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02480" name="Line 48">
            <a:extLst>
              <a:ext uri="{FF2B5EF4-FFF2-40B4-BE49-F238E27FC236}">
                <a16:creationId xmlns:a16="http://schemas.microsoft.com/office/drawing/2014/main" id="{F6DF2C5B-F7B0-D143-9B38-3DF72FEE0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900" y="4400550"/>
            <a:ext cx="31115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02481" name="Line 49">
            <a:extLst>
              <a:ext uri="{FF2B5EF4-FFF2-40B4-BE49-F238E27FC236}">
                <a16:creationId xmlns:a16="http://schemas.microsoft.com/office/drawing/2014/main" id="{473D8F3C-55A5-4646-853D-FE4FD1C948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850" y="3257550"/>
            <a:ext cx="84455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44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02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2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2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2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2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0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0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02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2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2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CE694621-7874-194B-98DC-BF01AD24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 = change(x);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6DD446D-6DAF-154B-87EA-375C21D8A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you want to write a method that can change the object that a variable refers to, you must do three things:</a:t>
            </a:r>
          </a:p>
          <a:p>
            <a:pPr lvl="1" eaLnBrk="1" hangingPunct="1">
              <a:buFontTx/>
              <a:buNone/>
            </a:pPr>
            <a:r>
              <a:rPr lang="en-US" altLang="en-US"/>
              <a:t>1.	 </a:t>
            </a:r>
            <a:r>
              <a:rPr lang="en-US" altLang="en-US" b="1"/>
              <a:t>pass </a:t>
            </a:r>
            <a:r>
              <a:rPr lang="en-US" altLang="en-US"/>
              <a:t>in the original state of the object to the method</a:t>
            </a:r>
          </a:p>
          <a:p>
            <a:pPr lvl="1" eaLnBrk="1" hangingPunct="1">
              <a:buFontTx/>
              <a:buNone/>
            </a:pPr>
            <a:r>
              <a:rPr lang="en-US" altLang="en-US"/>
              <a:t>2.	 </a:t>
            </a:r>
            <a:r>
              <a:rPr lang="en-US" altLang="en-US" b="1"/>
              <a:t>return </a:t>
            </a:r>
            <a:r>
              <a:rPr lang="en-US" altLang="en-US"/>
              <a:t>the new (possibly changed) object from the method</a:t>
            </a:r>
          </a:p>
          <a:p>
            <a:pPr lvl="1" eaLnBrk="1" hangingPunct="1">
              <a:buFontTx/>
              <a:buNone/>
            </a:pPr>
            <a:r>
              <a:rPr lang="en-US" altLang="en-US"/>
              <a:t>3.	 </a:t>
            </a:r>
            <a:r>
              <a:rPr lang="en-US" altLang="en-US" b="1"/>
              <a:t>re-assign</a:t>
            </a:r>
            <a:r>
              <a:rPr lang="en-US" altLang="en-US"/>
              <a:t> the caller's variable to store the returned result</a:t>
            </a:r>
          </a:p>
          <a:p>
            <a:pPr lvl="1" eaLnBrk="1" hangingPunct="1">
              <a:buFontTx/>
              <a:buNone/>
            </a:pPr>
            <a:endParaRPr lang="en-US" altLang="en-US" sz="1200" b="1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p = change(p);  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in main</a:t>
            </a:r>
            <a:endParaRPr lang="en-US" altLang="en-US" sz="1200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endParaRPr lang="en-US" altLang="en-US" sz="12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static Point </a:t>
            </a:r>
            <a:r>
              <a:rPr lang="en-US" altLang="en-US" b="1">
                <a:latin typeface="Courier New" panose="02070309020205020404" pitchFamily="49" charset="0"/>
              </a:rPr>
              <a:t>change</a:t>
            </a:r>
            <a:r>
              <a:rPr lang="en-US" altLang="en-US">
                <a:latin typeface="Courier New" panose="02070309020205020404" pitchFamily="49" charset="0"/>
              </a:rPr>
              <a:t>(Point thePoint)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thePoint = new Point(99, -1);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return thePoint;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We call this general algorithmic pattern  </a:t>
            </a:r>
            <a:r>
              <a:rPr lang="en-US" altLang="en-US" b="1"/>
              <a:t>x = change(x);</a:t>
            </a:r>
          </a:p>
          <a:p>
            <a:pPr lvl="1" eaLnBrk="1" hangingPunct="1"/>
            <a:r>
              <a:rPr lang="en-US" altLang="en-US"/>
              <a:t>also seen with strings: 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</a:rPr>
              <a:t>s =</a:t>
            </a:r>
            <a:r>
              <a:rPr lang="en-US" altLang="en-US">
                <a:latin typeface="Courier New" panose="02070309020205020404" pitchFamily="49" charset="0"/>
              </a:rPr>
              <a:t> s.toUpperCase();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1219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060DDF17-7767-694D-AF1F-E957B03B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problem</a:t>
            </a:r>
          </a:p>
        </p:txBody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83B5831F-75F6-ED42-A684-55F562846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0"/>
              </a:rPr>
              <a:t>Much like with linked lists, if we just modify what a local variable refers to, it won't change the collection.</a:t>
            </a:r>
          </a:p>
          <a:p>
            <a:pPr lvl="1" eaLnBrk="1" hangingPunct="1">
              <a:buFont typeface="Wingdings 2" charset="0"/>
              <a:buChar char=""/>
              <a:defRPr/>
            </a:pPr>
            <a:endParaRPr lang="en-US" dirty="0">
              <a:ea typeface="ＭＳ Ｐゴシック" charset="-128"/>
            </a:endParaRPr>
          </a:p>
          <a:p>
            <a:pPr marL="393700" lvl="1" indent="0" eaLnBrk="1" hangingPunct="1">
              <a:buFont typeface="Wingdings 2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sz="2000" dirty="0">
                <a:latin typeface="Courier New" charset="0"/>
                <a:ea typeface="ＭＳ Ｐゴシック" charset="0"/>
              </a:rPr>
              <a:t>private void add(</a:t>
            </a:r>
            <a:r>
              <a:rPr lang="en-US" sz="2000" dirty="0" err="1">
                <a:latin typeface="Courier New" charset="0"/>
                <a:ea typeface="ＭＳ Ｐゴシック" charset="0"/>
              </a:rPr>
              <a:t>IntTreeNode</a:t>
            </a:r>
            <a:r>
              <a:rPr lang="en-US" sz="2000" dirty="0">
                <a:latin typeface="Courier New" charset="0"/>
                <a:ea typeface="ＭＳ Ｐゴシック" charset="0"/>
              </a:rPr>
              <a:t> node, </a:t>
            </a:r>
            <a:r>
              <a:rPr lang="en-US" sz="2000" dirty="0" err="1">
                <a:latin typeface="Courier New" charset="0"/>
                <a:ea typeface="ＭＳ Ｐゴシック" charset="0"/>
              </a:rPr>
              <a:t>int</a:t>
            </a:r>
            <a:r>
              <a:rPr lang="en-US" sz="2000" dirty="0">
                <a:latin typeface="Courier New" charset="0"/>
                <a:ea typeface="ＭＳ Ｐゴシック" charset="0"/>
              </a:rPr>
              <a:t> value)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sz="2000" dirty="0">
                <a:latin typeface="Courier New" charset="0"/>
                <a:ea typeface="ＭＳ Ｐゴシック" charset="0"/>
              </a:rPr>
              <a:t>    if (node == null)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sz="2000" dirty="0">
                <a:solidFill>
                  <a:srgbClr val="800000"/>
                </a:solidFill>
                <a:latin typeface="Courier New" charset="0"/>
                <a:ea typeface="ＭＳ Ｐゴシック" charset="0"/>
              </a:rPr>
              <a:t>        node = new </a:t>
            </a:r>
            <a:r>
              <a:rPr lang="en-US" sz="2000" dirty="0" err="1">
                <a:solidFill>
                  <a:srgbClr val="800000"/>
                </a:solidFill>
                <a:latin typeface="Courier New" charset="0"/>
                <a:ea typeface="ＭＳ Ｐゴシック" charset="0"/>
              </a:rPr>
              <a:t>IntTreeNode</a:t>
            </a:r>
            <a:r>
              <a:rPr lang="en-US" sz="2000" dirty="0">
                <a:solidFill>
                  <a:srgbClr val="800000"/>
                </a:solidFill>
                <a:latin typeface="Courier New" charset="0"/>
                <a:ea typeface="ＭＳ Ｐゴシック" charset="0"/>
              </a:rPr>
              <a:t>(value);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sz="2000" dirty="0">
                <a:latin typeface="Courier New" charset="0"/>
                <a:ea typeface="ＭＳ Ｐゴシック" charset="0"/>
              </a:rPr>
              <a:t>    }</a:t>
            </a:r>
            <a:endParaRPr lang="en-US" dirty="0">
              <a:ea typeface="ＭＳ Ｐゴシック" charset="0"/>
            </a:endParaRPr>
          </a:p>
          <a:p>
            <a:pPr lvl="1" eaLnBrk="1" hangingPunct="1">
              <a:buFont typeface="Wingdings 2" charset="0"/>
              <a:buChar char=""/>
              <a:defRPr/>
            </a:pPr>
            <a:endParaRPr lang="en-US" dirty="0">
              <a:ea typeface="ＭＳ Ｐゴシック" charset="-128"/>
            </a:endParaRPr>
          </a:p>
          <a:p>
            <a:pPr lvl="1"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-128"/>
              </a:rPr>
              <a:t>In the linked list case, how did we</a:t>
            </a:r>
            <a:br>
              <a:rPr lang="en-US" dirty="0">
                <a:ea typeface="ＭＳ Ｐゴシック" charset="-128"/>
              </a:rPr>
            </a:br>
            <a:r>
              <a:rPr lang="en-US" dirty="0">
                <a:ea typeface="ＭＳ Ｐゴシック" charset="-128"/>
              </a:rPr>
              <a:t>actually modify the list?</a:t>
            </a:r>
          </a:p>
          <a:p>
            <a:pPr lvl="2"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-128"/>
              </a:rPr>
              <a:t>by changing the </a:t>
            </a:r>
            <a:r>
              <a:rPr lang="en-US" dirty="0">
                <a:latin typeface="Courier New" charset="0"/>
                <a:ea typeface="ＭＳ Ｐゴシック" charset="-128"/>
              </a:rPr>
              <a:t>front</a:t>
            </a:r>
          </a:p>
          <a:p>
            <a:pPr lvl="2"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-128"/>
              </a:rPr>
              <a:t>by changing a node's </a:t>
            </a:r>
            <a:r>
              <a:rPr lang="en-US" dirty="0">
                <a:latin typeface="Courier New" charset="0"/>
                <a:ea typeface="ＭＳ Ｐゴシック" charset="-128"/>
              </a:rPr>
              <a:t>next</a:t>
            </a:r>
            <a:r>
              <a:rPr lang="en-US" dirty="0">
                <a:ea typeface="ＭＳ Ｐゴシック" charset="-128"/>
              </a:rPr>
              <a:t> field</a:t>
            </a:r>
          </a:p>
        </p:txBody>
      </p:sp>
      <p:grpSp>
        <p:nvGrpSpPr>
          <p:cNvPr id="22531" name="Group 42">
            <a:extLst>
              <a:ext uri="{FF2B5EF4-FFF2-40B4-BE49-F238E27FC236}">
                <a16:creationId xmlns:a16="http://schemas.microsoft.com/office/drawing/2014/main" id="{5FE4F69B-64AB-CA4C-A1F4-B181B6D1AC23}"/>
              </a:ext>
            </a:extLst>
          </p:cNvPr>
          <p:cNvGrpSpPr>
            <a:grpSpLocks/>
          </p:cNvGrpSpPr>
          <p:nvPr/>
        </p:nvGrpSpPr>
        <p:grpSpPr bwMode="auto">
          <a:xfrm>
            <a:off x="6135688" y="3470275"/>
            <a:ext cx="2362200" cy="2252663"/>
            <a:chOff x="4080" y="2112"/>
            <a:chExt cx="1488" cy="1419"/>
          </a:xfrm>
        </p:grpSpPr>
        <p:sp>
          <p:nvSpPr>
            <p:cNvPr id="377877" name="Oval 21">
              <a:extLst>
                <a:ext uri="{FF2B5EF4-FFF2-40B4-BE49-F238E27FC236}">
                  <a16:creationId xmlns:a16="http://schemas.microsoft.com/office/drawing/2014/main" id="{7664A86D-C9D6-E349-8B0C-B59CBF0932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30" y="3275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77878" name="Oval 22">
              <a:extLst>
                <a:ext uri="{FF2B5EF4-FFF2-40B4-BE49-F238E27FC236}">
                  <a16:creationId xmlns:a16="http://schemas.microsoft.com/office/drawing/2014/main" id="{BCCB65D3-28E6-6742-8FB4-6148EB9ECC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35" y="3275"/>
              <a:ext cx="239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77879" name="Oval 23">
              <a:extLst>
                <a:ext uri="{FF2B5EF4-FFF2-40B4-BE49-F238E27FC236}">
                  <a16:creationId xmlns:a16="http://schemas.microsoft.com/office/drawing/2014/main" id="{82B126FB-FAEC-544B-AA3B-0177399465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29" y="2814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77880" name="Oval 24">
              <a:extLst>
                <a:ext uri="{FF2B5EF4-FFF2-40B4-BE49-F238E27FC236}">
                  <a16:creationId xmlns:a16="http://schemas.microsoft.com/office/drawing/2014/main" id="{39080D35-F5C1-794D-B785-F6F3B901C4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70" y="2814"/>
              <a:ext cx="240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77881" name="Oval 25">
              <a:extLst>
                <a:ext uri="{FF2B5EF4-FFF2-40B4-BE49-F238E27FC236}">
                  <a16:creationId xmlns:a16="http://schemas.microsoft.com/office/drawing/2014/main" id="{4CFE6DF6-01EA-6A4D-8BFD-45940D6D59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0" y="2404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22541" name="AutoShape 26">
              <a:extLst>
                <a:ext uri="{FF2B5EF4-FFF2-40B4-BE49-F238E27FC236}">
                  <a16:creationId xmlns:a16="http://schemas.microsoft.com/office/drawing/2014/main" id="{4F4FC8A6-F0F2-C24A-B167-7ABAB39F6144}"/>
                </a:ext>
              </a:extLst>
            </p:cNvPr>
            <p:cNvCxnSpPr>
              <a:cxnSpLocks noChangeShapeType="1"/>
              <a:stCxn id="377881" idx="3"/>
              <a:endCxn id="377880" idx="0"/>
            </p:cNvCxnSpPr>
            <p:nvPr/>
          </p:nvCxnSpPr>
          <p:spPr bwMode="auto">
            <a:xfrm flipH="1">
              <a:off x="4390" y="2636"/>
              <a:ext cx="345" cy="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2" name="AutoShape 27">
              <a:extLst>
                <a:ext uri="{FF2B5EF4-FFF2-40B4-BE49-F238E27FC236}">
                  <a16:creationId xmlns:a16="http://schemas.microsoft.com/office/drawing/2014/main" id="{0DB5D800-0942-3647-AA99-3CC6CB8C626F}"/>
                </a:ext>
              </a:extLst>
            </p:cNvPr>
            <p:cNvCxnSpPr>
              <a:cxnSpLocks noChangeShapeType="1"/>
              <a:stCxn id="377881" idx="5"/>
              <a:endCxn id="377879" idx="0"/>
            </p:cNvCxnSpPr>
            <p:nvPr/>
          </p:nvCxnSpPr>
          <p:spPr bwMode="auto">
            <a:xfrm>
              <a:off x="4903" y="2636"/>
              <a:ext cx="345" cy="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3" name="AutoShape 28">
              <a:extLst>
                <a:ext uri="{FF2B5EF4-FFF2-40B4-BE49-F238E27FC236}">
                  <a16:creationId xmlns:a16="http://schemas.microsoft.com/office/drawing/2014/main" id="{0DD8D60B-0259-A944-8955-03466883BB0E}"/>
                </a:ext>
              </a:extLst>
            </p:cNvPr>
            <p:cNvCxnSpPr>
              <a:cxnSpLocks noChangeShapeType="1"/>
              <a:stCxn id="377879" idx="3"/>
              <a:endCxn id="377878" idx="0"/>
            </p:cNvCxnSpPr>
            <p:nvPr/>
          </p:nvCxnSpPr>
          <p:spPr bwMode="auto">
            <a:xfrm flipH="1">
              <a:off x="5055" y="3042"/>
              <a:ext cx="109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4" name="AutoShape 29">
              <a:extLst>
                <a:ext uri="{FF2B5EF4-FFF2-40B4-BE49-F238E27FC236}">
                  <a16:creationId xmlns:a16="http://schemas.microsoft.com/office/drawing/2014/main" id="{C154B7CB-D1F6-0742-B151-A766F8BC8F81}"/>
                </a:ext>
              </a:extLst>
            </p:cNvPr>
            <p:cNvCxnSpPr>
              <a:cxnSpLocks noChangeShapeType="1"/>
              <a:stCxn id="377879" idx="5"/>
              <a:endCxn id="377877" idx="0"/>
            </p:cNvCxnSpPr>
            <p:nvPr/>
          </p:nvCxnSpPr>
          <p:spPr bwMode="auto">
            <a:xfrm>
              <a:off x="5333" y="3042"/>
              <a:ext cx="116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7886" name="Oval 30">
              <a:extLst>
                <a:ext uri="{FF2B5EF4-FFF2-40B4-BE49-F238E27FC236}">
                  <a16:creationId xmlns:a16="http://schemas.microsoft.com/office/drawing/2014/main" id="{5F4BCE34-2128-4E43-8241-B5A0DC3E74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73" y="3275"/>
              <a:ext cx="240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77887" name="Oval 31">
              <a:extLst>
                <a:ext uri="{FF2B5EF4-FFF2-40B4-BE49-F238E27FC236}">
                  <a16:creationId xmlns:a16="http://schemas.microsoft.com/office/drawing/2014/main" id="{AE383258-4AA7-AA42-ABB4-6902B4CA0A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0" y="3275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22547" name="AutoShape 32">
              <a:extLst>
                <a:ext uri="{FF2B5EF4-FFF2-40B4-BE49-F238E27FC236}">
                  <a16:creationId xmlns:a16="http://schemas.microsoft.com/office/drawing/2014/main" id="{10F71D12-572F-9248-A89C-9313BC6537AB}"/>
                </a:ext>
              </a:extLst>
            </p:cNvPr>
            <p:cNvCxnSpPr>
              <a:cxnSpLocks noChangeShapeType="1"/>
              <a:stCxn id="377880" idx="3"/>
              <a:endCxn id="377887" idx="0"/>
            </p:cNvCxnSpPr>
            <p:nvPr/>
          </p:nvCxnSpPr>
          <p:spPr bwMode="auto">
            <a:xfrm flipH="1">
              <a:off x="4200" y="3045"/>
              <a:ext cx="106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8" name="AutoShape 33">
              <a:extLst>
                <a:ext uri="{FF2B5EF4-FFF2-40B4-BE49-F238E27FC236}">
                  <a16:creationId xmlns:a16="http://schemas.microsoft.com/office/drawing/2014/main" id="{352FF121-6D98-B94C-8441-8608E7908FB2}"/>
                </a:ext>
              </a:extLst>
            </p:cNvPr>
            <p:cNvCxnSpPr>
              <a:cxnSpLocks noChangeShapeType="1"/>
              <a:stCxn id="377880" idx="5"/>
              <a:endCxn id="377886" idx="0"/>
            </p:cNvCxnSpPr>
            <p:nvPr/>
          </p:nvCxnSpPr>
          <p:spPr bwMode="auto">
            <a:xfrm>
              <a:off x="4474" y="3042"/>
              <a:ext cx="119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7890" name="Text Box 34">
              <a:extLst>
                <a:ext uri="{FF2B5EF4-FFF2-40B4-BE49-F238E27FC236}">
                  <a16:creationId xmlns:a16="http://schemas.microsoft.com/office/drawing/2014/main" id="{719030D0-310E-D544-9568-8B079C09D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6" y="2112"/>
              <a:ext cx="7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Tahoma" charset="0"/>
                  <a:ea typeface="+mn-ea"/>
                </a:rPr>
                <a:t>overallRoot</a:t>
              </a:r>
            </a:p>
          </p:txBody>
        </p:sp>
        <p:cxnSp>
          <p:nvCxnSpPr>
            <p:cNvPr id="22550" name="AutoShape 35">
              <a:extLst>
                <a:ext uri="{FF2B5EF4-FFF2-40B4-BE49-F238E27FC236}">
                  <a16:creationId xmlns:a16="http://schemas.microsoft.com/office/drawing/2014/main" id="{8FCE1EBA-8ED9-664D-BBED-68C75AD30E66}"/>
                </a:ext>
              </a:extLst>
            </p:cNvPr>
            <p:cNvCxnSpPr>
              <a:cxnSpLocks noChangeShapeType="1"/>
              <a:stCxn id="377890" idx="2"/>
              <a:endCxn id="377881" idx="0"/>
            </p:cNvCxnSpPr>
            <p:nvPr/>
          </p:nvCxnSpPr>
          <p:spPr bwMode="auto">
            <a:xfrm>
              <a:off x="4818" y="2278"/>
              <a:ext cx="1" cy="1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7899" name="Group 43">
            <a:extLst>
              <a:ext uri="{FF2B5EF4-FFF2-40B4-BE49-F238E27FC236}">
                <a16:creationId xmlns:a16="http://schemas.microsoft.com/office/drawing/2014/main" id="{44B9770F-5DD2-0B43-A4AF-725408A5FA33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2362200"/>
            <a:ext cx="1254125" cy="406400"/>
            <a:chOff x="2952" y="1328"/>
            <a:chExt cx="790" cy="256"/>
          </a:xfrm>
        </p:grpSpPr>
        <p:sp>
          <p:nvSpPr>
            <p:cNvPr id="377892" name="Oval 36">
              <a:extLst>
                <a:ext uri="{FF2B5EF4-FFF2-40B4-BE49-F238E27FC236}">
                  <a16:creationId xmlns:a16="http://schemas.microsoft.com/office/drawing/2014/main" id="{C9961710-79C5-4140-B0BD-B17A93E320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1328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49</a:t>
              </a:r>
            </a:p>
          </p:txBody>
        </p:sp>
        <p:sp>
          <p:nvSpPr>
            <p:cNvPr id="377895" name="Text Box 39">
              <a:extLst>
                <a:ext uri="{FF2B5EF4-FFF2-40B4-BE49-F238E27FC236}">
                  <a16:creationId xmlns:a16="http://schemas.microsoft.com/office/drawing/2014/main" id="{D468AEB5-B5BF-2244-80EA-2739368A9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1344"/>
              <a:ext cx="39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Tahoma" charset="0"/>
                  <a:ea typeface="+mn-ea"/>
                </a:rPr>
                <a:t>node</a:t>
              </a:r>
            </a:p>
          </p:txBody>
        </p:sp>
        <p:cxnSp>
          <p:nvCxnSpPr>
            <p:cNvPr id="22535" name="AutoShape 40">
              <a:extLst>
                <a:ext uri="{FF2B5EF4-FFF2-40B4-BE49-F238E27FC236}">
                  <a16:creationId xmlns:a16="http://schemas.microsoft.com/office/drawing/2014/main" id="{26D85F21-AE7C-0443-8DD1-FCC8A9EA0578}"/>
                </a:ext>
              </a:extLst>
            </p:cNvPr>
            <p:cNvCxnSpPr>
              <a:cxnSpLocks noChangeShapeType="1"/>
              <a:stCxn id="377895" idx="3"/>
              <a:endCxn id="377892" idx="2"/>
            </p:cNvCxnSpPr>
            <p:nvPr/>
          </p:nvCxnSpPr>
          <p:spPr bwMode="auto">
            <a:xfrm>
              <a:off x="3321" y="1450"/>
              <a:ext cx="171" cy="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7260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33A67C9D-8BEE-794C-864D-80CF4FAE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Applying x = change(x)</a:t>
            </a:r>
          </a:p>
        </p:txBody>
      </p:sp>
      <p:sp>
        <p:nvSpPr>
          <p:cNvPr id="379907" name="Rectangle 3">
            <a:extLst>
              <a:ext uri="{FF2B5EF4-FFF2-40B4-BE49-F238E27FC236}">
                <a16:creationId xmlns:a16="http://schemas.microsoft.com/office/drawing/2014/main" id="{26A915A0-496A-174A-9314-9DB365EDE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205163" algn="l"/>
              </a:tabLst>
            </a:pPr>
            <a:r>
              <a:rPr lang="en-US" altLang="en-US"/>
              <a:t>Methods that modify a tree should have the following pattern:</a:t>
            </a:r>
          </a:p>
          <a:p>
            <a:pPr lvl="1" eaLnBrk="1" hangingPunct="1">
              <a:tabLst>
                <a:tab pos="3205163" algn="l"/>
              </a:tabLst>
            </a:pPr>
            <a:r>
              <a:rPr lang="en-US" altLang="en-US"/>
              <a:t>input (parameter):	old state of the node</a:t>
            </a:r>
          </a:p>
          <a:p>
            <a:pPr lvl="1" eaLnBrk="1" hangingPunct="1">
              <a:tabLst>
                <a:tab pos="3205163" algn="l"/>
              </a:tabLst>
            </a:pPr>
            <a:r>
              <a:rPr lang="en-US" altLang="en-US"/>
              <a:t>output (return):	new state of the node</a:t>
            </a:r>
          </a:p>
          <a:p>
            <a:pPr lvl="1" eaLnBrk="1" hangingPunct="1">
              <a:tabLst>
                <a:tab pos="3205163" algn="l"/>
              </a:tabLst>
            </a:pPr>
            <a:endParaRPr lang="en-US" altLang="en-US"/>
          </a:p>
          <a:p>
            <a:pPr lvl="1" eaLnBrk="1" hangingPunct="1">
              <a:tabLst>
                <a:tab pos="3205163" algn="l"/>
              </a:tabLst>
            </a:pPr>
            <a:endParaRPr lang="en-US" altLang="en-US"/>
          </a:p>
          <a:p>
            <a:pPr lvl="1" eaLnBrk="1" hangingPunct="1">
              <a:tabLst>
                <a:tab pos="3205163" algn="l"/>
              </a:tabLst>
            </a:pPr>
            <a:endParaRPr lang="en-US" altLang="en-US"/>
          </a:p>
          <a:p>
            <a:pPr eaLnBrk="1" hangingPunct="1">
              <a:tabLst>
                <a:tab pos="3205163" algn="l"/>
              </a:tabLst>
            </a:pPr>
            <a:r>
              <a:rPr lang="en-US" altLang="en-US"/>
              <a:t>In order to actually change the tree, you must reassign:</a:t>
            </a:r>
          </a:p>
          <a:p>
            <a:pPr lvl="1" eaLnBrk="1" hangingPunct="1">
              <a:lnSpc>
                <a:spcPct val="90000"/>
              </a:lnSpc>
              <a:tabLst>
                <a:tab pos="3205163" algn="l"/>
              </a:tabLst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32051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node        = </a:t>
            </a:r>
            <a:r>
              <a:rPr lang="en-US" altLang="en-US" b="1"/>
              <a:t>change</a:t>
            </a:r>
            <a:r>
              <a:rPr lang="en-US" altLang="en-US">
                <a:latin typeface="Courier New" panose="02070309020205020404" pitchFamily="49" charset="0"/>
              </a:rPr>
              <a:t>(node, </a:t>
            </a:r>
            <a:r>
              <a:rPr lang="en-US" altLang="en-US" b="1"/>
              <a:t>parameters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32051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node.left   = </a:t>
            </a:r>
            <a:r>
              <a:rPr lang="en-US" altLang="en-US" b="1"/>
              <a:t>change</a:t>
            </a:r>
            <a:r>
              <a:rPr lang="en-US" altLang="en-US">
                <a:latin typeface="Courier New" panose="02070309020205020404" pitchFamily="49" charset="0"/>
              </a:rPr>
              <a:t>(node.left, </a:t>
            </a:r>
            <a:r>
              <a:rPr lang="en-US" altLang="en-US" b="1"/>
              <a:t>parameters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32051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node.right  = </a:t>
            </a:r>
            <a:r>
              <a:rPr lang="en-US" altLang="en-US" b="1"/>
              <a:t>change</a:t>
            </a:r>
            <a:r>
              <a:rPr lang="en-US" altLang="en-US">
                <a:latin typeface="Courier New" panose="02070309020205020404" pitchFamily="49" charset="0"/>
              </a:rPr>
              <a:t>(node.right, </a:t>
            </a:r>
            <a:r>
              <a:rPr lang="en-US" altLang="en-US" b="1"/>
              <a:t>parameters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90000"/>
              </a:lnSpc>
              <a:buFontTx/>
              <a:buNone/>
              <a:tabLst>
                <a:tab pos="32051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overallRoot = </a:t>
            </a:r>
            <a:r>
              <a:rPr lang="en-US" altLang="en-US" b="1"/>
              <a:t>change</a:t>
            </a:r>
            <a:r>
              <a:rPr lang="en-US" altLang="en-US">
                <a:latin typeface="Courier New" panose="02070309020205020404" pitchFamily="49" charset="0"/>
              </a:rPr>
              <a:t>(overallRoot, </a:t>
            </a:r>
            <a:r>
              <a:rPr lang="en-US" altLang="en-US" b="1"/>
              <a:t>parameters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379908" name="Text Box 4">
            <a:extLst>
              <a:ext uri="{FF2B5EF4-FFF2-40B4-BE49-F238E27FC236}">
                <a16:creationId xmlns:a16="http://schemas.microsoft.com/office/drawing/2014/main" id="{C3139434-31EC-C547-8E8A-4D03FDA4A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94038"/>
            <a:ext cx="16002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your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method</a:t>
            </a:r>
          </a:p>
        </p:txBody>
      </p:sp>
      <p:sp>
        <p:nvSpPr>
          <p:cNvPr id="379909" name="Line 5">
            <a:extLst>
              <a:ext uri="{FF2B5EF4-FFF2-40B4-BE49-F238E27FC236}">
                <a16:creationId xmlns:a16="http://schemas.microsoft.com/office/drawing/2014/main" id="{6BC6B152-2095-C149-B4D4-798C82FBE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424238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79910" name="Text Box 6">
            <a:extLst>
              <a:ext uri="{FF2B5EF4-FFF2-40B4-BE49-F238E27FC236}">
                <a16:creationId xmlns:a16="http://schemas.microsoft.com/office/drawing/2014/main" id="{553E6B14-2CF7-3045-9E5D-436919693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43238"/>
            <a:ext cx="901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node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before</a:t>
            </a:r>
          </a:p>
        </p:txBody>
      </p:sp>
      <p:sp>
        <p:nvSpPr>
          <p:cNvPr id="379911" name="Line 7">
            <a:extLst>
              <a:ext uri="{FF2B5EF4-FFF2-40B4-BE49-F238E27FC236}">
                <a16:creationId xmlns:a16="http://schemas.microsoft.com/office/drawing/2014/main" id="{295360F2-833A-854C-865C-FD22C43F4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42423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79912" name="Text Box 8">
            <a:extLst>
              <a:ext uri="{FF2B5EF4-FFF2-40B4-BE49-F238E27FC236}">
                <a16:creationId xmlns:a16="http://schemas.microsoft.com/office/drawing/2014/main" id="{527D65AC-8F55-7548-89B1-CE35236AD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043238"/>
            <a:ext cx="73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node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after</a:t>
            </a:r>
          </a:p>
        </p:txBody>
      </p:sp>
      <p:sp>
        <p:nvSpPr>
          <p:cNvPr id="379913" name="Text Box 9">
            <a:extLst>
              <a:ext uri="{FF2B5EF4-FFF2-40B4-BE49-F238E27FC236}">
                <a16:creationId xmlns:a16="http://schemas.microsoft.com/office/drawing/2014/main" id="{F7EBD92C-9814-F942-8FBF-5E18AB6CA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027363"/>
            <a:ext cx="1339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>
                <a:latin typeface="Tahoma" charset="0"/>
                <a:ea typeface="+mn-ea"/>
              </a:rPr>
              <a:t>parameter</a:t>
            </a:r>
          </a:p>
        </p:txBody>
      </p:sp>
      <p:sp>
        <p:nvSpPr>
          <p:cNvPr id="379914" name="Text Box 10">
            <a:extLst>
              <a:ext uri="{FF2B5EF4-FFF2-40B4-BE49-F238E27FC236}">
                <a16:creationId xmlns:a16="http://schemas.microsoft.com/office/drawing/2014/main" id="{F36616C4-2816-2F4B-BCBC-3F8736D27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027363"/>
            <a:ext cx="86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>
                <a:latin typeface="Tahoma" charset="0"/>
                <a:ea typeface="+mn-ea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00957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C2F00C7-161E-384F-8197-C46985646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maps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85132E4-E737-284E-B82B-D9B8FBED9D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map allows you to get from one half of a pair to the other.</a:t>
            </a:r>
          </a:p>
          <a:p>
            <a:pPr lvl="1" eaLnBrk="1" hangingPunct="1"/>
            <a:r>
              <a:rPr lang="en-US" altLang="en-US"/>
              <a:t>Remembers one piece of information about every index (key).</a:t>
            </a:r>
            <a:endParaRPr lang="en-US" altLang="en-US" i="1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/>
            <a:r>
              <a:rPr lang="en-US" altLang="en-US"/>
              <a:t>Later, we can supply only the key and get back the related value:</a:t>
            </a:r>
          </a:p>
          <a:p>
            <a:pPr lvl="2" eaLnBrk="1" hangingPunct="1">
              <a:buFontTx/>
              <a:buNone/>
            </a:pPr>
            <a:r>
              <a:rPr lang="en-US" altLang="en-US" i="1"/>
              <a:t>	</a:t>
            </a:r>
            <a:r>
              <a:rPr lang="en-US" altLang="en-US"/>
              <a:t>Allows us to ask: </a:t>
            </a:r>
            <a:r>
              <a:rPr lang="en-US" altLang="en-US" i="1"/>
              <a:t>What is Suzy's phone number?</a:t>
            </a:r>
          </a:p>
        </p:txBody>
      </p:sp>
      <p:sp>
        <p:nvSpPr>
          <p:cNvPr id="436228" name="Oval 4">
            <a:extLst>
              <a:ext uri="{FF2B5EF4-FFF2-40B4-BE49-F238E27FC236}">
                <a16:creationId xmlns:a16="http://schemas.microsoft.com/office/drawing/2014/main" id="{B99CD3CD-97E5-8947-A340-E33BED74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130800"/>
            <a:ext cx="2209800" cy="914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</a:rPr>
              <a:t>Map</a:t>
            </a:r>
          </a:p>
        </p:txBody>
      </p:sp>
      <p:sp>
        <p:nvSpPr>
          <p:cNvPr id="436229" name="Line 5">
            <a:extLst>
              <a:ext uri="{FF2B5EF4-FFF2-40B4-BE49-F238E27FC236}">
                <a16:creationId xmlns:a16="http://schemas.microsoft.com/office/drawing/2014/main" id="{DBA20DC8-83C3-6443-9798-C09E944B2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400675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36230" name="Text Box 6">
            <a:extLst>
              <a:ext uri="{FF2B5EF4-FFF2-40B4-BE49-F238E27FC236}">
                <a16:creationId xmlns:a16="http://schemas.microsoft.com/office/drawing/2014/main" id="{F4E514AB-9CA3-B540-A72A-D535659FC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5" y="5054600"/>
            <a:ext cx="168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Courier New" charset="0"/>
                <a:ea typeface="+mn-ea"/>
              </a:rPr>
              <a:t>get("Suzy")</a:t>
            </a:r>
          </a:p>
        </p:txBody>
      </p:sp>
      <p:sp>
        <p:nvSpPr>
          <p:cNvPr id="436231" name="Text Box 7">
            <a:extLst>
              <a:ext uri="{FF2B5EF4-FFF2-40B4-BE49-F238E27FC236}">
                <a16:creationId xmlns:a16="http://schemas.microsoft.com/office/drawing/2014/main" id="{FE618B6C-1AAD-3746-B002-5B2D8DE78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754688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Courier New" charset="0"/>
                <a:ea typeface="+mn-ea"/>
              </a:rPr>
              <a:t>"206-685-2181"</a:t>
            </a:r>
          </a:p>
        </p:txBody>
      </p:sp>
      <p:sp>
        <p:nvSpPr>
          <p:cNvPr id="436232" name="Oval 8">
            <a:extLst>
              <a:ext uri="{FF2B5EF4-FFF2-40B4-BE49-F238E27FC236}">
                <a16:creationId xmlns:a16="http://schemas.microsoft.com/office/drawing/2014/main" id="{F92B92FD-B813-9844-84F8-7EF14A59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735263"/>
            <a:ext cx="2209800" cy="914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</a:rPr>
              <a:t>Map</a:t>
            </a:r>
          </a:p>
        </p:txBody>
      </p:sp>
      <p:sp>
        <p:nvSpPr>
          <p:cNvPr id="436233" name="Line 9">
            <a:extLst>
              <a:ext uri="{FF2B5EF4-FFF2-40B4-BE49-F238E27FC236}">
                <a16:creationId xmlns:a16="http://schemas.microsoft.com/office/drawing/2014/main" id="{63CFD52E-51C5-744D-A42A-037BD32F7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3192463"/>
            <a:ext cx="408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36234" name="Text Box 10">
            <a:extLst>
              <a:ext uri="{FF2B5EF4-FFF2-40B4-BE49-F238E27FC236}">
                <a16:creationId xmlns:a16="http://schemas.microsoft.com/office/drawing/2014/main" id="{9104632E-618B-E142-82BC-96E5EF27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551113"/>
            <a:ext cx="3870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008000"/>
                </a:solidFill>
                <a:latin typeface="Courier New" charset="0"/>
                <a:ea typeface="+mn-ea"/>
              </a:rPr>
              <a:t>//   key      value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Courier New" charset="0"/>
                <a:ea typeface="+mn-ea"/>
              </a:rPr>
              <a:t>put("Suzy", "206-685-2181")</a:t>
            </a:r>
          </a:p>
        </p:txBody>
      </p:sp>
      <p:sp>
        <p:nvSpPr>
          <p:cNvPr id="436235" name="Line 11">
            <a:extLst>
              <a:ext uri="{FF2B5EF4-FFF2-40B4-BE49-F238E27FC236}">
                <a16:creationId xmlns:a16="http://schemas.microsoft.com/office/drawing/2014/main" id="{DACA564B-B2F2-494C-8BE5-A4A3ED1944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7546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8C424F25-B4D8-CD4A-BEE4-6CE2C80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correct solution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54D5FBDB-287D-BB41-89E0-8A67DCF42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Adds the given value to this BST in sorted order.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void add(int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</a:t>
            </a: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overallRoot =</a:t>
            </a:r>
            <a:r>
              <a:rPr lang="en-US" altLang="en-US" sz="2000" b="1">
                <a:latin typeface="Courier New" panose="02070309020205020404" pitchFamily="49" charset="0"/>
              </a:rPr>
              <a:t> </a:t>
            </a:r>
            <a:r>
              <a:rPr lang="en-US" altLang="en-US" sz="2000">
                <a:latin typeface="Courier New" panose="02070309020205020404" pitchFamily="49" charset="0"/>
              </a:rPr>
              <a:t>add(overallRoot,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private </a:t>
            </a: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IntTreeNode</a:t>
            </a:r>
            <a:r>
              <a:rPr lang="en-US" altLang="en-US" sz="2000">
                <a:latin typeface="Courier New" panose="02070309020205020404" pitchFamily="49" charset="0"/>
              </a:rPr>
              <a:t> add(IntTreeNode node, int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if (node == null)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node = new IntTreeNode(value);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&gt;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</a:t>
            </a: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node.left = </a:t>
            </a:r>
            <a:r>
              <a:rPr lang="en-US" altLang="en-US" sz="2000">
                <a:latin typeface="Courier New" panose="02070309020205020404" pitchFamily="49" charset="0"/>
              </a:rPr>
              <a:t>add(node.left,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else if (node.data &lt; value)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</a:t>
            </a: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node.right = </a:t>
            </a:r>
            <a:r>
              <a:rPr lang="en-US" altLang="en-US" sz="2000">
                <a:latin typeface="Courier New" panose="02070309020205020404" pitchFamily="49" charset="0"/>
              </a:rPr>
              <a:t>add(node.right, value);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 </a:t>
            </a:r>
            <a:r>
              <a:rPr lang="en-US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// else a duplicate; do nothing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</a:t>
            </a: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return node;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en-US" sz="2000"/>
              <a:t>What happens when </a:t>
            </a:r>
            <a:r>
              <a:rPr lang="en-US" altLang="en-US" sz="2000">
                <a:latin typeface="Courier New" panose="02070309020205020404" pitchFamily="49" charset="0"/>
              </a:rPr>
              <a:t>node </a:t>
            </a:r>
            <a:r>
              <a:rPr lang="en-US" altLang="en-US" sz="2000"/>
              <a:t>is a leaf?</a:t>
            </a:r>
          </a:p>
        </p:txBody>
      </p:sp>
      <p:grpSp>
        <p:nvGrpSpPr>
          <p:cNvPr id="380932" name="Group 4">
            <a:extLst>
              <a:ext uri="{FF2B5EF4-FFF2-40B4-BE49-F238E27FC236}">
                <a16:creationId xmlns:a16="http://schemas.microsoft.com/office/drawing/2014/main" id="{5DCD16C3-04F4-B746-953F-123A469C9012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3581400"/>
            <a:ext cx="2362200" cy="2252663"/>
            <a:chOff x="4080" y="2112"/>
            <a:chExt cx="1488" cy="1419"/>
          </a:xfrm>
        </p:grpSpPr>
        <p:sp>
          <p:nvSpPr>
            <p:cNvPr id="380933" name="Oval 5">
              <a:extLst>
                <a:ext uri="{FF2B5EF4-FFF2-40B4-BE49-F238E27FC236}">
                  <a16:creationId xmlns:a16="http://schemas.microsoft.com/office/drawing/2014/main" id="{89D64151-7B0A-7848-8853-E8AA9BF76F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30" y="3275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91</a:t>
              </a:r>
            </a:p>
          </p:txBody>
        </p:sp>
        <p:sp>
          <p:nvSpPr>
            <p:cNvPr id="380934" name="Oval 6">
              <a:extLst>
                <a:ext uri="{FF2B5EF4-FFF2-40B4-BE49-F238E27FC236}">
                  <a16:creationId xmlns:a16="http://schemas.microsoft.com/office/drawing/2014/main" id="{A45BE8AC-982F-9540-ACDC-3067707D62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35" y="3275"/>
              <a:ext cx="239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60</a:t>
              </a:r>
            </a:p>
          </p:txBody>
        </p:sp>
        <p:sp>
          <p:nvSpPr>
            <p:cNvPr id="380935" name="Oval 7">
              <a:extLst>
                <a:ext uri="{FF2B5EF4-FFF2-40B4-BE49-F238E27FC236}">
                  <a16:creationId xmlns:a16="http://schemas.microsoft.com/office/drawing/2014/main" id="{45472D1B-34B4-6146-BBF8-393B8803E8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29" y="2814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87</a:t>
              </a:r>
            </a:p>
          </p:txBody>
        </p:sp>
        <p:sp>
          <p:nvSpPr>
            <p:cNvPr id="380936" name="Oval 8">
              <a:extLst>
                <a:ext uri="{FF2B5EF4-FFF2-40B4-BE49-F238E27FC236}">
                  <a16:creationId xmlns:a16="http://schemas.microsoft.com/office/drawing/2014/main" id="{CF2078C8-B677-494A-85A2-211AFDDEB2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70" y="2814"/>
              <a:ext cx="240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29</a:t>
              </a:r>
            </a:p>
          </p:txBody>
        </p:sp>
        <p:sp>
          <p:nvSpPr>
            <p:cNvPr id="380937" name="Oval 9">
              <a:extLst>
                <a:ext uri="{FF2B5EF4-FFF2-40B4-BE49-F238E27FC236}">
                  <a16:creationId xmlns:a16="http://schemas.microsoft.com/office/drawing/2014/main" id="{93C91148-8A4A-994C-994D-DF53BD6775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0" y="2404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55</a:t>
              </a:r>
            </a:p>
          </p:txBody>
        </p:sp>
        <p:cxnSp>
          <p:nvCxnSpPr>
            <p:cNvPr id="24585" name="AutoShape 10">
              <a:extLst>
                <a:ext uri="{FF2B5EF4-FFF2-40B4-BE49-F238E27FC236}">
                  <a16:creationId xmlns:a16="http://schemas.microsoft.com/office/drawing/2014/main" id="{56C0B2AF-D176-7E47-96DF-6891CC40ADC7}"/>
                </a:ext>
              </a:extLst>
            </p:cNvPr>
            <p:cNvCxnSpPr>
              <a:cxnSpLocks noChangeShapeType="1"/>
              <a:stCxn id="380937" idx="3"/>
              <a:endCxn id="380936" idx="0"/>
            </p:cNvCxnSpPr>
            <p:nvPr/>
          </p:nvCxnSpPr>
          <p:spPr bwMode="auto">
            <a:xfrm flipH="1">
              <a:off x="4390" y="2636"/>
              <a:ext cx="345" cy="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6" name="AutoShape 11">
              <a:extLst>
                <a:ext uri="{FF2B5EF4-FFF2-40B4-BE49-F238E27FC236}">
                  <a16:creationId xmlns:a16="http://schemas.microsoft.com/office/drawing/2014/main" id="{ABEAA3EC-0102-C54A-8972-8DA61E04B4AC}"/>
                </a:ext>
              </a:extLst>
            </p:cNvPr>
            <p:cNvCxnSpPr>
              <a:cxnSpLocks noChangeShapeType="1"/>
              <a:stCxn id="380937" idx="5"/>
              <a:endCxn id="380935" idx="0"/>
            </p:cNvCxnSpPr>
            <p:nvPr/>
          </p:nvCxnSpPr>
          <p:spPr bwMode="auto">
            <a:xfrm>
              <a:off x="4903" y="2636"/>
              <a:ext cx="345" cy="1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7" name="AutoShape 12">
              <a:extLst>
                <a:ext uri="{FF2B5EF4-FFF2-40B4-BE49-F238E27FC236}">
                  <a16:creationId xmlns:a16="http://schemas.microsoft.com/office/drawing/2014/main" id="{3C1FC9CA-896D-E340-A9FD-55B31CD0974E}"/>
                </a:ext>
              </a:extLst>
            </p:cNvPr>
            <p:cNvCxnSpPr>
              <a:cxnSpLocks noChangeShapeType="1"/>
              <a:stCxn id="380935" idx="3"/>
              <a:endCxn id="380934" idx="0"/>
            </p:cNvCxnSpPr>
            <p:nvPr/>
          </p:nvCxnSpPr>
          <p:spPr bwMode="auto">
            <a:xfrm flipH="1">
              <a:off x="5055" y="3042"/>
              <a:ext cx="109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8" name="AutoShape 13">
              <a:extLst>
                <a:ext uri="{FF2B5EF4-FFF2-40B4-BE49-F238E27FC236}">
                  <a16:creationId xmlns:a16="http://schemas.microsoft.com/office/drawing/2014/main" id="{C32E4CAE-4A35-C14D-866E-CAEB0B44FD1A}"/>
                </a:ext>
              </a:extLst>
            </p:cNvPr>
            <p:cNvCxnSpPr>
              <a:cxnSpLocks noChangeShapeType="1"/>
              <a:stCxn id="380935" idx="5"/>
              <a:endCxn id="380933" idx="0"/>
            </p:cNvCxnSpPr>
            <p:nvPr/>
          </p:nvCxnSpPr>
          <p:spPr bwMode="auto">
            <a:xfrm>
              <a:off x="5333" y="3042"/>
              <a:ext cx="116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0942" name="Oval 14">
              <a:extLst>
                <a:ext uri="{FF2B5EF4-FFF2-40B4-BE49-F238E27FC236}">
                  <a16:creationId xmlns:a16="http://schemas.microsoft.com/office/drawing/2014/main" id="{4A5CDB0A-B5EE-8E4D-A80E-9486BA861E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73" y="3275"/>
              <a:ext cx="240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42</a:t>
              </a:r>
            </a:p>
          </p:txBody>
        </p:sp>
        <p:sp>
          <p:nvSpPr>
            <p:cNvPr id="380943" name="Oval 15">
              <a:extLst>
                <a:ext uri="{FF2B5EF4-FFF2-40B4-BE49-F238E27FC236}">
                  <a16:creationId xmlns:a16="http://schemas.microsoft.com/office/drawing/2014/main" id="{CE93D979-18E7-D24B-AACC-C16AA5220A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0" y="3275"/>
              <a:ext cx="238" cy="256"/>
            </a:xfrm>
            <a:prstGeom prst="ellipse">
              <a:avLst/>
            </a:prstGeom>
            <a:gradFill rotWithShape="1">
              <a:gsLst>
                <a:gs pos="0">
                  <a:srgbClr val="E1F2F3"/>
                </a:gs>
                <a:gs pos="100000">
                  <a:srgbClr val="E1F2F3">
                    <a:gamma/>
                    <a:shade val="72157"/>
                    <a:invGamma/>
                  </a:srgbClr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-3</a:t>
              </a:r>
            </a:p>
          </p:txBody>
        </p:sp>
        <p:cxnSp>
          <p:nvCxnSpPr>
            <p:cNvPr id="24591" name="AutoShape 16">
              <a:extLst>
                <a:ext uri="{FF2B5EF4-FFF2-40B4-BE49-F238E27FC236}">
                  <a16:creationId xmlns:a16="http://schemas.microsoft.com/office/drawing/2014/main" id="{47B07E87-BE7C-8A4E-B995-512E65B00750}"/>
                </a:ext>
              </a:extLst>
            </p:cNvPr>
            <p:cNvCxnSpPr>
              <a:cxnSpLocks noChangeShapeType="1"/>
              <a:stCxn id="380936" idx="3"/>
              <a:endCxn id="380943" idx="0"/>
            </p:cNvCxnSpPr>
            <p:nvPr/>
          </p:nvCxnSpPr>
          <p:spPr bwMode="auto">
            <a:xfrm flipH="1">
              <a:off x="4200" y="3045"/>
              <a:ext cx="106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2" name="AutoShape 17">
              <a:extLst>
                <a:ext uri="{FF2B5EF4-FFF2-40B4-BE49-F238E27FC236}">
                  <a16:creationId xmlns:a16="http://schemas.microsoft.com/office/drawing/2014/main" id="{2C80707E-3A16-3648-B762-D44326E2125F}"/>
                </a:ext>
              </a:extLst>
            </p:cNvPr>
            <p:cNvCxnSpPr>
              <a:cxnSpLocks noChangeShapeType="1"/>
              <a:stCxn id="380936" idx="5"/>
              <a:endCxn id="380942" idx="0"/>
            </p:cNvCxnSpPr>
            <p:nvPr/>
          </p:nvCxnSpPr>
          <p:spPr bwMode="auto">
            <a:xfrm>
              <a:off x="4474" y="3042"/>
              <a:ext cx="119" cy="2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0946" name="Text Box 18">
              <a:extLst>
                <a:ext uri="{FF2B5EF4-FFF2-40B4-BE49-F238E27FC236}">
                  <a16:creationId xmlns:a16="http://schemas.microsoft.com/office/drawing/2014/main" id="{440A1849-D331-FE41-AA8A-2CB79CBC9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6" y="2112"/>
              <a:ext cx="7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latin typeface="Tahoma" charset="0"/>
                  <a:ea typeface="+mn-ea"/>
                </a:rPr>
                <a:t>overallRoot</a:t>
              </a:r>
            </a:p>
          </p:txBody>
        </p:sp>
        <p:cxnSp>
          <p:nvCxnSpPr>
            <p:cNvPr id="24594" name="AutoShape 19">
              <a:extLst>
                <a:ext uri="{FF2B5EF4-FFF2-40B4-BE49-F238E27FC236}">
                  <a16:creationId xmlns:a16="http://schemas.microsoft.com/office/drawing/2014/main" id="{FD2BD411-AF92-9545-9E98-237CE4DE3E4D}"/>
                </a:ext>
              </a:extLst>
            </p:cNvPr>
            <p:cNvCxnSpPr>
              <a:cxnSpLocks noChangeShapeType="1"/>
              <a:stCxn id="380946" idx="2"/>
              <a:endCxn id="380937" idx="0"/>
            </p:cNvCxnSpPr>
            <p:nvPr/>
          </p:nvCxnSpPr>
          <p:spPr bwMode="auto">
            <a:xfrm>
              <a:off x="4818" y="2278"/>
              <a:ext cx="1" cy="1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285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FA391B-1198-804C-8CFE-E58180513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keySet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values</a:t>
            </a:r>
          </a:p>
        </p:txBody>
      </p:sp>
      <p:sp>
        <p:nvSpPr>
          <p:cNvPr id="439299" name="Rectangle 3">
            <a:extLst>
              <a:ext uri="{FF2B5EF4-FFF2-40B4-BE49-F238E27FC236}">
                <a16:creationId xmlns:a16="http://schemas.microsoft.com/office/drawing/2014/main" id="{45E62ADE-6925-9745-A035-F5D0EB41D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keySet</a:t>
            </a:r>
            <a:r>
              <a:rPr lang="en-US" altLang="en-US"/>
              <a:t> method returns a </a:t>
            </a:r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 of all keys in the map</a:t>
            </a:r>
          </a:p>
          <a:p>
            <a:pPr lvl="1" eaLnBrk="1" hangingPunct="1"/>
            <a:r>
              <a:rPr lang="en-US" altLang="en-US"/>
              <a:t>can loop over the keys in a foreach loop</a:t>
            </a:r>
          </a:p>
          <a:p>
            <a:pPr lvl="1" eaLnBrk="1" hangingPunct="1"/>
            <a:r>
              <a:rPr lang="en-US" altLang="en-US"/>
              <a:t>can get each key's associated value by calling </a:t>
            </a:r>
            <a:r>
              <a:rPr lang="en-US" altLang="en-US">
                <a:latin typeface="Courier New" panose="02070309020205020404" pitchFamily="49" charset="0"/>
              </a:rPr>
              <a:t>get</a:t>
            </a:r>
            <a:r>
              <a:rPr lang="en-US" altLang="en-US"/>
              <a:t> on the map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Map&lt;String, Integer&gt; ages = new TreeMap&lt;String, Integer&gt;();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ages.put("Marty", 19);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ages.put("Geneva", 2);  </a:t>
            </a:r>
            <a:r>
              <a:rPr lang="en-US" altLang="en-US" sz="1800" b="1">
                <a:solidFill>
                  <a:srgbClr val="008000"/>
                </a:solidFill>
                <a:latin typeface="Courier New" panose="02070309020205020404" pitchFamily="49" charset="0"/>
              </a:rPr>
              <a:t>// ages.keySet() returns Set&lt;String&gt;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ages.put("Vicki", 57);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for (String name : </a:t>
            </a:r>
            <a:r>
              <a:rPr lang="en-US" altLang="en-US" sz="1800" b="1">
                <a:latin typeface="Courier New" panose="02070309020205020404" pitchFamily="49" charset="0"/>
              </a:rPr>
              <a:t>ages.keySet()</a:t>
            </a:r>
            <a:r>
              <a:rPr lang="en-US" altLang="en-US" sz="1800">
                <a:latin typeface="Courier New" panose="02070309020205020404" pitchFamily="49" charset="0"/>
              </a:rPr>
              <a:t>) {           </a:t>
            </a:r>
            <a:r>
              <a:rPr lang="en-US" altLang="en-US" sz="1800" b="1">
                <a:solidFill>
                  <a:srgbClr val="008000"/>
                </a:solidFill>
                <a:latin typeface="Courier New" panose="02070309020205020404" pitchFamily="49" charset="0"/>
              </a:rPr>
              <a:t>// Geneva -&gt; 2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int age = </a:t>
            </a:r>
            <a:r>
              <a:rPr lang="en-US" altLang="en-US" sz="1800" b="1">
                <a:latin typeface="Courier New" panose="02070309020205020404" pitchFamily="49" charset="0"/>
              </a:rPr>
              <a:t>ages.get(name)</a:t>
            </a:r>
            <a:r>
              <a:rPr lang="en-US" altLang="en-US" sz="1800">
                <a:latin typeface="Courier New" panose="02070309020205020404" pitchFamily="49" charset="0"/>
              </a:rPr>
              <a:t>;                 </a:t>
            </a:r>
            <a:r>
              <a:rPr lang="en-US" altLang="en-US" sz="1800" b="1">
                <a:solidFill>
                  <a:srgbClr val="008000"/>
                </a:solidFill>
                <a:latin typeface="Courier New" panose="02070309020205020404" pitchFamily="49" charset="0"/>
              </a:rPr>
              <a:t>// Marty -&gt; 19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System.out.println(name + " -&gt; " + age);  </a:t>
            </a:r>
            <a:r>
              <a:rPr lang="en-US" altLang="en-US" sz="1800" b="1">
                <a:solidFill>
                  <a:srgbClr val="008000"/>
                </a:solidFill>
                <a:latin typeface="Courier New" panose="02070309020205020404" pitchFamily="49" charset="0"/>
              </a:rPr>
              <a:t>// Vicki -&gt; 57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values</a:t>
            </a:r>
            <a:r>
              <a:rPr lang="en-US" altLang="en-US"/>
              <a:t> method returns a collection of all values in the map</a:t>
            </a:r>
          </a:p>
          <a:p>
            <a:pPr lvl="1" eaLnBrk="1" hangingPunct="1"/>
            <a:r>
              <a:rPr lang="en-US" altLang="en-US"/>
              <a:t>can loop over the values in a foreach loop</a:t>
            </a:r>
          </a:p>
          <a:p>
            <a:pPr lvl="1" eaLnBrk="1" hangingPunct="1"/>
            <a:r>
              <a:rPr lang="en-US" altLang="en-US"/>
              <a:t>no easy way to get from a value to its associated key(s)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92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92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92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>
            <a:extLst>
              <a:ext uri="{FF2B5EF4-FFF2-40B4-BE49-F238E27FC236}">
                <a16:creationId xmlns:a16="http://schemas.microsoft.com/office/drawing/2014/main" id="{242942B9-F50D-D145-B1BA-8073B52D3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536700"/>
            <a:ext cx="47371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CDD55CF-33A2-8644-AE44-F1ED6A933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Languages and grammars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2EE621C-0580-B94E-B113-CD2E7B4CD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(formal) </a:t>
            </a:r>
            <a:r>
              <a:rPr lang="en-US" altLang="en-US" b="1"/>
              <a:t>language</a:t>
            </a:r>
            <a:r>
              <a:rPr lang="en-US" altLang="en-US"/>
              <a:t>: A set of words or symbols.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 b="1"/>
              <a:t>grammar</a:t>
            </a:r>
            <a:r>
              <a:rPr lang="en-US" altLang="en-US"/>
              <a:t>: A description of a language that describes which sequences of symbols are allowed in that language.</a:t>
            </a:r>
          </a:p>
          <a:p>
            <a:pPr lvl="1" eaLnBrk="1" hangingPunct="1"/>
            <a:r>
              <a:rPr lang="en-US" altLang="en-US"/>
              <a:t>describes language </a:t>
            </a:r>
            <a:r>
              <a:rPr lang="en-US" altLang="en-US" i="1"/>
              <a:t>syntax</a:t>
            </a:r>
            <a:r>
              <a:rPr lang="en-US" altLang="en-US"/>
              <a:t> (rules) but not </a:t>
            </a:r>
            <a:r>
              <a:rPr lang="en-US" altLang="en-US" i="1"/>
              <a:t>semantics </a:t>
            </a:r>
            <a:r>
              <a:rPr lang="en-US" altLang="en-US"/>
              <a:t>(meaning)</a:t>
            </a:r>
          </a:p>
          <a:p>
            <a:pPr lvl="1" eaLnBrk="1" hangingPunct="1"/>
            <a:r>
              <a:rPr lang="en-US" altLang="en-US"/>
              <a:t>can be used to generate strings from a language, or to determine whether a given string belongs to a given language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60D95AA-50C3-A644-9EB2-02E73A91A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Backus-Naur (BNF)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1FA3613-DAC9-4340-AE6A-14A503EC6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Backus-Naur Form (BNF)</a:t>
            </a:r>
            <a:r>
              <a:rPr lang="en-US" altLang="en-US"/>
              <a:t>: A syntax for describing language grammars in terms of transformation </a:t>
            </a:r>
            <a:r>
              <a:rPr lang="en-US" altLang="en-US" i="1"/>
              <a:t>rules</a:t>
            </a:r>
            <a:r>
              <a:rPr lang="en-US" altLang="en-US"/>
              <a:t>, of the form:</a:t>
            </a:r>
          </a:p>
          <a:p>
            <a:pPr lvl="1" eaLnBrk="1" hangingPunct="1"/>
            <a:endParaRPr lang="en-US" altLang="en-US"/>
          </a:p>
          <a:p>
            <a:pPr lvl="1" eaLnBrk="1" hangingPunct="1">
              <a:buFontTx/>
              <a:buNone/>
            </a:pPr>
            <a:r>
              <a:rPr lang="en-US" altLang="en-US" sz="1800"/>
              <a:t>&lt;</a:t>
            </a:r>
            <a:r>
              <a:rPr lang="en-US" altLang="en-US" sz="1800" b="1"/>
              <a:t>symbol</a:t>
            </a:r>
            <a:r>
              <a:rPr lang="en-US" altLang="en-US" sz="1800"/>
              <a:t>&gt; </a:t>
            </a:r>
            <a:r>
              <a:rPr lang="en-US" altLang="en-US" sz="1800">
                <a:latin typeface="Courier New" panose="02070309020205020404" pitchFamily="49" charset="0"/>
              </a:rPr>
              <a:t>::=</a:t>
            </a:r>
            <a:r>
              <a:rPr lang="en-US" altLang="en-US" sz="1800"/>
              <a:t> &lt;</a:t>
            </a:r>
            <a:r>
              <a:rPr lang="en-US" altLang="en-US" sz="1800" b="1"/>
              <a:t>expression</a:t>
            </a:r>
            <a:r>
              <a:rPr lang="en-US" altLang="en-US" sz="1800"/>
              <a:t>&gt; </a:t>
            </a:r>
            <a:r>
              <a:rPr lang="en-US" altLang="en-US" sz="1800">
                <a:latin typeface="Courier New" panose="02070309020205020404" pitchFamily="49" charset="0"/>
              </a:rPr>
              <a:t>|</a:t>
            </a:r>
            <a:r>
              <a:rPr lang="en-US" altLang="en-US" sz="1800"/>
              <a:t> &lt;</a:t>
            </a:r>
            <a:r>
              <a:rPr lang="en-US" altLang="en-US" sz="1800" b="1"/>
              <a:t>expression</a:t>
            </a:r>
            <a:r>
              <a:rPr lang="en-US" altLang="en-US" sz="1800"/>
              <a:t>&gt; </a:t>
            </a:r>
            <a:r>
              <a:rPr lang="en-US" altLang="en-US" sz="1800" i="1"/>
              <a:t>...</a:t>
            </a:r>
            <a:r>
              <a:rPr lang="en-US" altLang="en-US" sz="1800"/>
              <a:t> </a:t>
            </a:r>
            <a:r>
              <a:rPr lang="en-US" altLang="en-US" sz="1800">
                <a:latin typeface="Courier New" panose="02070309020205020404" pitchFamily="49" charset="0"/>
              </a:rPr>
              <a:t>|</a:t>
            </a:r>
            <a:r>
              <a:rPr lang="en-US" altLang="en-US" sz="1800"/>
              <a:t> &lt;</a:t>
            </a:r>
            <a:r>
              <a:rPr lang="en-US" altLang="en-US" sz="1800" b="1"/>
              <a:t>expression</a:t>
            </a:r>
            <a:r>
              <a:rPr lang="en-US" altLang="en-US" sz="1800"/>
              <a:t>&gt;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 b="1"/>
              <a:t>terminal</a:t>
            </a:r>
            <a:r>
              <a:rPr lang="en-US" altLang="en-US"/>
              <a:t>: A fundamental symbol of the language.</a:t>
            </a:r>
          </a:p>
          <a:p>
            <a:pPr lvl="1" eaLnBrk="1" hangingPunct="1"/>
            <a:r>
              <a:rPr lang="en-US" altLang="en-US" b="1"/>
              <a:t>non-terminal</a:t>
            </a:r>
            <a:r>
              <a:rPr lang="en-US" altLang="en-US"/>
              <a:t>: A high-level symbol describing language syntax, which can be transformed into other non-terminal or terminal symbol(s) based on the rules of the grammar.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developed by two Turing-award-winning computer scientists in 1960 to describe their new ALGOL programming language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43A276-351C-BE45-BADE-16CC3DD51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 example BNF grammar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510B8CE-D6D4-B543-B219-C09F8CF42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&lt;s&gt;::=&lt;n&gt; &lt;v&gt;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&lt;n&gt;::=Marty | Victoria | Stuart | Jessica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&lt;v&gt;::=cried | slept |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Some sentences that could be generated from this grammar: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Marty slept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Jessica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Stuart cried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1F1A419-93E1-AD48-B7F2-4F78DF30B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BNF grammar version 2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B2952B0-3B09-0B4E-87FE-D50A31145E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&lt;s&gt;::=&lt;n</a:t>
            </a:r>
            <a:r>
              <a:rPr lang="en-US" altLang="en-US" b="1">
                <a:latin typeface="Courier New" panose="02070309020205020404" pitchFamily="49" charset="0"/>
              </a:rPr>
              <a:t>p</a:t>
            </a:r>
            <a:r>
              <a:rPr lang="en-US" altLang="en-US">
                <a:latin typeface="Courier New" panose="02070309020205020404" pitchFamily="49" charset="0"/>
              </a:rPr>
              <a:t>&gt; &lt;v&gt;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&lt;np&gt;::=&lt;pn&gt; | &lt;dp&gt; &lt;n&gt;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</a:t>
            </a:r>
            <a:r>
              <a:rPr lang="en-US" altLang="en-US" b="1">
                <a:latin typeface="Courier New" panose="02070309020205020404" pitchFamily="49" charset="0"/>
              </a:rPr>
              <a:t>p</a:t>
            </a:r>
            <a:r>
              <a:rPr lang="en-US" altLang="en-US">
                <a:latin typeface="Courier New" panose="02070309020205020404" pitchFamily="49" charset="0"/>
              </a:rPr>
              <a:t>n&gt;::=Marty | Victoria | Stuart | Jessica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&lt;dp&gt;::=a | the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&lt;n&gt;::=ball | hamster | carrot | computer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&lt;v&gt;::=cried | slept |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Some sentences that could be generated from this grammar: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the carrot cried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Jessica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a computer slept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782BE1C-844F-1D4F-AD88-72FABCBDF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1AE2773-6BA3-E14E-9086-F383AF568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 program that counts the number of unique words in a large text file (say, </a:t>
            </a:r>
            <a:r>
              <a:rPr lang="en-US" altLang="en-US" i="1"/>
              <a:t>Moby Dick</a:t>
            </a:r>
            <a:r>
              <a:rPr lang="en-US" altLang="en-US"/>
              <a:t> or the King James Bible).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Store the words in a collection and report the # of unique words.</a:t>
            </a:r>
          </a:p>
          <a:p>
            <a:pPr lvl="1" eaLnBrk="1" hangingPunct="1"/>
            <a:r>
              <a:rPr lang="en-US" altLang="en-US"/>
              <a:t>Once you've created this collection, allow the user to search it to see whether various words appear in the text file.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What collection is appropriate for this problem?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4BECD35-0834-C046-A73C-EE855883C6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BNF grammar version 3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B2D1D09-8CED-B347-A215-F5169A0B7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&lt;s&gt;::=&lt;np&gt; &lt;v&gt;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&lt;np&gt;::=&lt;pn&gt; | &lt;dp&gt; </a:t>
            </a:r>
            <a:r>
              <a:rPr lang="en-US" altLang="en-US" b="1">
                <a:latin typeface="Courier New" panose="02070309020205020404" pitchFamily="49" charset="0"/>
              </a:rPr>
              <a:t>&lt;adj&gt; </a:t>
            </a:r>
            <a:r>
              <a:rPr lang="en-US" altLang="en-US">
                <a:latin typeface="Courier New" panose="02070309020205020404" pitchFamily="49" charset="0"/>
              </a:rPr>
              <a:t>&lt;n&gt;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&lt;pn&gt;::=Marty | Victoria | Stuart | Jessica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&lt;dp&gt;::=a | the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&lt;adj&gt;::=silly | invisible | loud | romantic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&lt;n&gt;::=ball | hamster | carrot | computer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&lt;v&gt;::=cried | slept |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Some sentences that could be generated from this grammar: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the invisible carrot cried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Jessica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a computer slept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a romantic ball belched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A611F8B-9B7A-8C4E-8F1E-6DFD34427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Grammars and recursion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9A409E5-9213-8342-B2EF-6AD9E3BEB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&lt;s&gt;::=&lt;np&gt; &lt;v&gt;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&lt;np&gt;::=&lt;pn&gt; | &lt;dp&gt; &lt;adj</a:t>
            </a:r>
            <a:r>
              <a:rPr lang="en-US" altLang="en-US" b="1">
                <a:latin typeface="Courier New" panose="02070309020205020404" pitchFamily="49" charset="0"/>
              </a:rPr>
              <a:t>p</a:t>
            </a:r>
            <a:r>
              <a:rPr lang="en-US" altLang="en-US">
                <a:latin typeface="Courier New" panose="02070309020205020404" pitchFamily="49" charset="0"/>
              </a:rPr>
              <a:t>&gt; &lt;n&gt;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&lt;pn&gt;::=Marty | Victoria | Stuart | Jessica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&lt;dp&gt;::=a | the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&lt;adjp&gt;::=&lt;adj&gt;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</a:rPr>
              <a:t>&lt;adjp&gt;</a:t>
            </a:r>
            <a:r>
              <a:rPr lang="en-US" altLang="en-US" b="1">
                <a:latin typeface="Courier New" panose="02070309020205020404" pitchFamily="49" charset="0"/>
              </a:rPr>
              <a:t> | &lt;adj&gt;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&lt;adj&gt;::=silly | invisible | loud | romantic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&lt;n&gt;::=ball | hamster | carrot | computer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&lt;v&gt;::=cried | slept | belched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Grammar rules can be defined </a:t>
            </a:r>
            <a:r>
              <a:rPr lang="en-US" altLang="en-US" i="1"/>
              <a:t>recursively</a:t>
            </a:r>
            <a:r>
              <a:rPr lang="en-US" altLang="en-US"/>
              <a:t>, so that the expansion of a symbol can contain that same symbol.</a:t>
            </a:r>
          </a:p>
          <a:p>
            <a:pPr lvl="1" eaLnBrk="1" hangingPunct="1"/>
            <a:r>
              <a:rPr lang="en-US" altLang="en-US"/>
              <a:t>There must also be expressions that expand the symbol into something non-recursive, so that the recursion eventually ends.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E65FADD-86E3-4C40-823B-32FE8C68B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Grammar, final version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595AD1F-3F1E-2F43-AE68-C9FE6A8B0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&lt;s&gt;::=&lt;np&gt; &lt;vp&gt;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&lt;np&gt;::=&lt;dp&gt; &lt;adjp&gt; &lt;n&gt;|&lt;pn&gt;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&lt;dp&gt;::=the|a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&lt;adjp&gt;::=&lt;adj&gt;|&lt;adj&gt; &lt;adjp&gt;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&lt;adj&gt;::=big|fat|green|wonderful|faulty|subliminal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&lt;n&gt;::=dog|cat|man|university|father|mother|child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&lt;pn&gt;::=John|Jane|Sally|Spot|Fred|Elmo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&lt;vp&gt;::=&lt;tv&gt; &lt;np&gt;|&lt;iv&gt;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&lt;tv&gt;::=hit|honored|kissed|helped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&lt;iv&gt;::=died|collapsed|laughed|wept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Could this grammar generate the following sentences?</a:t>
            </a:r>
          </a:p>
          <a:p>
            <a:pPr lvl="1" eaLnBrk="1" hangingPunct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Fred honored the green wonderful child</a:t>
            </a:r>
          </a:p>
          <a:p>
            <a:pPr lvl="1" eaLnBrk="1" hangingPunct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big Jane wept the fat man fat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Generate a random sentence using this grammar.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2C6AC82-2A3F-244D-8935-4BB8930F2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Sentence generation</a:t>
            </a:r>
          </a:p>
        </p:txBody>
      </p:sp>
      <p:grpSp>
        <p:nvGrpSpPr>
          <p:cNvPr id="27651" name="Group 4">
            <a:extLst>
              <a:ext uri="{FF2B5EF4-FFF2-40B4-BE49-F238E27FC236}">
                <a16:creationId xmlns:a16="http://schemas.microsoft.com/office/drawing/2014/main" id="{A47758B9-1DAD-544F-BE3B-F3F9D547EF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8600" y="1295400"/>
            <a:ext cx="8686800" cy="4827588"/>
            <a:chOff x="835" y="6075"/>
            <a:chExt cx="8345" cy="4637"/>
          </a:xfrm>
        </p:grpSpPr>
        <p:sp>
          <p:nvSpPr>
            <p:cNvPr id="27652" name="AutoShape 5">
              <a:extLst>
                <a:ext uri="{FF2B5EF4-FFF2-40B4-BE49-F238E27FC236}">
                  <a16:creationId xmlns:a16="http://schemas.microsoft.com/office/drawing/2014/main" id="{4D31D87F-0066-0640-B76A-C46983C25E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5" y="6075"/>
              <a:ext cx="8345" cy="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53" name="Text Box 6">
              <a:extLst>
                <a:ext uri="{FF2B5EF4-FFF2-40B4-BE49-F238E27FC236}">
                  <a16:creationId xmlns:a16="http://schemas.microsoft.com/office/drawing/2014/main" id="{8297B0E9-2983-8142-9784-6C3246631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6075"/>
              <a:ext cx="72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&lt;s&gt;</a:t>
              </a:r>
              <a:endParaRPr lang="en-US" altLang="en-US" sz="1800"/>
            </a:p>
          </p:txBody>
        </p:sp>
        <p:sp>
          <p:nvSpPr>
            <p:cNvPr id="27654" name="Text Box 7">
              <a:extLst>
                <a:ext uri="{FF2B5EF4-FFF2-40B4-BE49-F238E27FC236}">
                  <a16:creationId xmlns:a16="http://schemas.microsoft.com/office/drawing/2014/main" id="{393151DE-DABA-0E4C-9A79-7224103F4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" y="6795"/>
              <a:ext cx="90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&lt;np&gt;</a:t>
              </a:r>
              <a:endParaRPr lang="en-US" altLang="en-US" sz="1800"/>
            </a:p>
          </p:txBody>
        </p:sp>
        <p:sp>
          <p:nvSpPr>
            <p:cNvPr id="27655" name="Text Box 8">
              <a:extLst>
                <a:ext uri="{FF2B5EF4-FFF2-40B4-BE49-F238E27FC236}">
                  <a16:creationId xmlns:a16="http://schemas.microsoft.com/office/drawing/2014/main" id="{BFB35D9D-EB93-AA41-8C2A-EB3F107AA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" y="6795"/>
              <a:ext cx="90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&lt;vp&gt;</a:t>
              </a:r>
              <a:endParaRPr lang="en-US" altLang="en-US" sz="1800"/>
            </a:p>
          </p:txBody>
        </p:sp>
        <p:sp>
          <p:nvSpPr>
            <p:cNvPr id="27656" name="Text Box 9">
              <a:extLst>
                <a:ext uri="{FF2B5EF4-FFF2-40B4-BE49-F238E27FC236}">
                  <a16:creationId xmlns:a16="http://schemas.microsoft.com/office/drawing/2014/main" id="{D59B5EE2-2551-F349-8EF2-1BD8F7701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" y="7516"/>
              <a:ext cx="90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&lt;pn&gt;</a:t>
              </a:r>
              <a:endParaRPr lang="en-US" altLang="en-US" sz="1800"/>
            </a:p>
          </p:txBody>
        </p:sp>
        <p:sp>
          <p:nvSpPr>
            <p:cNvPr id="27657" name="Text Box 10">
              <a:extLst>
                <a:ext uri="{FF2B5EF4-FFF2-40B4-BE49-F238E27FC236}">
                  <a16:creationId xmlns:a16="http://schemas.microsoft.com/office/drawing/2014/main" id="{95282CF1-7D4B-E744-BC24-2F5E49F20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" y="10281"/>
              <a:ext cx="90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Fred</a:t>
              </a:r>
              <a:endParaRPr lang="en-US" altLang="en-US" sz="1800"/>
            </a:p>
          </p:txBody>
        </p:sp>
        <p:sp>
          <p:nvSpPr>
            <p:cNvPr id="27658" name="Text Box 11">
              <a:extLst>
                <a:ext uri="{FF2B5EF4-FFF2-40B4-BE49-F238E27FC236}">
                  <a16:creationId xmlns:a16="http://schemas.microsoft.com/office/drawing/2014/main" id="{AD1F29C4-A739-7043-A3BC-9C0623EBC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7515"/>
              <a:ext cx="90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&lt;tv&gt;</a:t>
              </a:r>
              <a:endParaRPr lang="en-US" altLang="en-US" sz="1800"/>
            </a:p>
          </p:txBody>
        </p:sp>
        <p:sp>
          <p:nvSpPr>
            <p:cNvPr id="27659" name="Text Box 12">
              <a:extLst>
                <a:ext uri="{FF2B5EF4-FFF2-40B4-BE49-F238E27FC236}">
                  <a16:creationId xmlns:a16="http://schemas.microsoft.com/office/drawing/2014/main" id="{B4FFD9AE-05D1-4B4C-A21C-D32D0ABCA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7515"/>
              <a:ext cx="90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&lt;np&gt;</a:t>
              </a:r>
              <a:endParaRPr lang="en-US" altLang="en-US" sz="1800"/>
            </a:p>
          </p:txBody>
        </p:sp>
        <p:sp>
          <p:nvSpPr>
            <p:cNvPr id="27660" name="Text Box 13">
              <a:extLst>
                <a:ext uri="{FF2B5EF4-FFF2-40B4-BE49-F238E27FC236}">
                  <a16:creationId xmlns:a16="http://schemas.microsoft.com/office/drawing/2014/main" id="{FCB18C4E-606D-CF45-B038-4AA24029D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" y="10281"/>
              <a:ext cx="126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honored</a:t>
              </a:r>
              <a:endParaRPr lang="en-US" altLang="en-US" sz="1800"/>
            </a:p>
          </p:txBody>
        </p:sp>
        <p:sp>
          <p:nvSpPr>
            <p:cNvPr id="27661" name="Text Box 14">
              <a:extLst>
                <a:ext uri="{FF2B5EF4-FFF2-40B4-BE49-F238E27FC236}">
                  <a16:creationId xmlns:a16="http://schemas.microsoft.com/office/drawing/2014/main" id="{8D463A16-E727-B647-B6A0-73950E4DC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8307"/>
              <a:ext cx="90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&lt;dp&gt;</a:t>
              </a:r>
              <a:endParaRPr lang="en-US" altLang="en-US" sz="1800"/>
            </a:p>
          </p:txBody>
        </p:sp>
        <p:sp>
          <p:nvSpPr>
            <p:cNvPr id="27662" name="Text Box 15">
              <a:extLst>
                <a:ext uri="{FF2B5EF4-FFF2-40B4-BE49-F238E27FC236}">
                  <a16:creationId xmlns:a16="http://schemas.microsoft.com/office/drawing/2014/main" id="{EDFE1CCA-D931-4C44-B252-E8F53858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" y="8307"/>
              <a:ext cx="108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&lt;adjp&gt;</a:t>
              </a:r>
              <a:endParaRPr lang="en-US" altLang="en-US" sz="1800"/>
            </a:p>
          </p:txBody>
        </p:sp>
        <p:sp>
          <p:nvSpPr>
            <p:cNvPr id="27663" name="Text Box 16">
              <a:extLst>
                <a:ext uri="{FF2B5EF4-FFF2-40B4-BE49-F238E27FC236}">
                  <a16:creationId xmlns:a16="http://schemas.microsoft.com/office/drawing/2014/main" id="{D8751735-B2EE-3D4B-A36C-72A24CC57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0" y="8307"/>
              <a:ext cx="72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&lt;n&gt;</a:t>
              </a:r>
              <a:endParaRPr lang="en-US" altLang="en-US" sz="1800"/>
            </a:p>
          </p:txBody>
        </p:sp>
        <p:sp>
          <p:nvSpPr>
            <p:cNvPr id="27664" name="Text Box 17">
              <a:extLst>
                <a:ext uri="{FF2B5EF4-FFF2-40B4-BE49-F238E27FC236}">
                  <a16:creationId xmlns:a16="http://schemas.microsoft.com/office/drawing/2014/main" id="{55DFA59A-6469-DE4B-8C96-E0C0680CF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10281"/>
              <a:ext cx="90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the</a:t>
              </a:r>
              <a:endParaRPr lang="en-US" altLang="en-US" sz="1800"/>
            </a:p>
          </p:txBody>
        </p:sp>
        <p:sp>
          <p:nvSpPr>
            <p:cNvPr id="27665" name="Text Box 18">
              <a:extLst>
                <a:ext uri="{FF2B5EF4-FFF2-40B4-BE49-F238E27FC236}">
                  <a16:creationId xmlns:a16="http://schemas.microsoft.com/office/drawing/2014/main" id="{6FCBDF58-8C31-CC47-96F2-EB549B553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8949"/>
              <a:ext cx="1080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&lt;adjp&gt;</a:t>
              </a:r>
              <a:endParaRPr lang="en-US" altLang="en-US" sz="1800"/>
            </a:p>
          </p:txBody>
        </p:sp>
        <p:sp>
          <p:nvSpPr>
            <p:cNvPr id="27666" name="Text Box 19">
              <a:extLst>
                <a:ext uri="{FF2B5EF4-FFF2-40B4-BE49-F238E27FC236}">
                  <a16:creationId xmlns:a16="http://schemas.microsoft.com/office/drawing/2014/main" id="{1B682AED-A1A3-F245-A9FC-A28DEB30E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" y="8949"/>
              <a:ext cx="978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&lt;adj&gt;</a:t>
              </a:r>
              <a:endParaRPr lang="en-US" altLang="en-US" sz="1800"/>
            </a:p>
          </p:txBody>
        </p:sp>
        <p:sp>
          <p:nvSpPr>
            <p:cNvPr id="27667" name="Text Box 20">
              <a:extLst>
                <a:ext uri="{FF2B5EF4-FFF2-40B4-BE49-F238E27FC236}">
                  <a16:creationId xmlns:a16="http://schemas.microsoft.com/office/drawing/2014/main" id="{0E77A884-CEB9-4143-973A-5C057971D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1" y="10281"/>
              <a:ext cx="1029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child</a:t>
              </a:r>
              <a:endParaRPr lang="en-US" altLang="en-US" sz="1800"/>
            </a:p>
          </p:txBody>
        </p:sp>
        <p:sp>
          <p:nvSpPr>
            <p:cNvPr id="27668" name="Text Box 21">
              <a:extLst>
                <a:ext uri="{FF2B5EF4-FFF2-40B4-BE49-F238E27FC236}">
                  <a16:creationId xmlns:a16="http://schemas.microsoft.com/office/drawing/2014/main" id="{8FB5B12B-B294-5449-B703-47DDCE1E0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0" y="10281"/>
              <a:ext cx="1029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green</a:t>
              </a:r>
              <a:endParaRPr lang="en-US" altLang="en-US" sz="1800"/>
            </a:p>
          </p:txBody>
        </p:sp>
        <p:sp>
          <p:nvSpPr>
            <p:cNvPr id="27669" name="Text Box 22">
              <a:extLst>
                <a:ext uri="{FF2B5EF4-FFF2-40B4-BE49-F238E27FC236}">
                  <a16:creationId xmlns:a16="http://schemas.microsoft.com/office/drawing/2014/main" id="{489ACE7C-BF12-2F41-9DD2-7F3132AFC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2" y="9561"/>
              <a:ext cx="978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urier New" panose="02070309020205020404" pitchFamily="49" charset="0"/>
                </a:rPr>
                <a:t>&lt;adj&gt;</a:t>
              </a:r>
              <a:endParaRPr lang="en-US" altLang="en-US" sz="1800"/>
            </a:p>
          </p:txBody>
        </p:sp>
        <p:sp>
          <p:nvSpPr>
            <p:cNvPr id="27670" name="Text Box 23">
              <a:extLst>
                <a:ext uri="{FF2B5EF4-FFF2-40B4-BE49-F238E27FC236}">
                  <a16:creationId xmlns:a16="http://schemas.microsoft.com/office/drawing/2014/main" id="{A23CA88F-40FC-CF40-A562-4C578A5C3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10281"/>
              <a:ext cx="1440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wonderful</a:t>
              </a:r>
              <a:endParaRPr lang="en-US" altLang="en-US" sz="1800"/>
            </a:p>
          </p:txBody>
        </p:sp>
        <p:sp>
          <p:nvSpPr>
            <p:cNvPr id="27671" name="Line 24">
              <a:extLst>
                <a:ext uri="{FF2B5EF4-FFF2-40B4-BE49-F238E27FC236}">
                  <a16:creationId xmlns:a16="http://schemas.microsoft.com/office/drawing/2014/main" id="{F48911ED-EF42-6A4E-9D82-83A715C7CD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5" y="6511"/>
              <a:ext cx="540" cy="2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Line 25">
              <a:extLst>
                <a:ext uri="{FF2B5EF4-FFF2-40B4-BE49-F238E27FC236}">
                  <a16:creationId xmlns:a16="http://schemas.microsoft.com/office/drawing/2014/main" id="{2CF70BC9-5E1A-404C-B5E1-D430829F7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1" y="6511"/>
              <a:ext cx="514" cy="2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Line 26">
              <a:extLst>
                <a:ext uri="{FF2B5EF4-FFF2-40B4-BE49-F238E27FC236}">
                  <a16:creationId xmlns:a16="http://schemas.microsoft.com/office/drawing/2014/main" id="{F1292C8C-712C-6542-8840-2528288C8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0" y="7231"/>
              <a:ext cx="199" cy="2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Line 27">
              <a:extLst>
                <a:ext uri="{FF2B5EF4-FFF2-40B4-BE49-F238E27FC236}">
                  <a16:creationId xmlns:a16="http://schemas.microsoft.com/office/drawing/2014/main" id="{0F15B0AB-7A48-A942-BE59-083F417A7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8" y="7231"/>
              <a:ext cx="161" cy="2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28">
              <a:extLst>
                <a:ext uri="{FF2B5EF4-FFF2-40B4-BE49-F238E27FC236}">
                  <a16:creationId xmlns:a16="http://schemas.microsoft.com/office/drawing/2014/main" id="{E03E7F6D-6824-4143-B6CA-B19F0F51F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7950"/>
              <a:ext cx="20" cy="23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29">
              <a:extLst>
                <a:ext uri="{FF2B5EF4-FFF2-40B4-BE49-F238E27FC236}">
                  <a16:creationId xmlns:a16="http://schemas.microsoft.com/office/drawing/2014/main" id="{A2546E27-5C09-664D-9605-6FC68FFC4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" y="7945"/>
              <a:ext cx="9" cy="2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30">
              <a:extLst>
                <a:ext uri="{FF2B5EF4-FFF2-40B4-BE49-F238E27FC236}">
                  <a16:creationId xmlns:a16="http://schemas.microsoft.com/office/drawing/2014/main" id="{1008AA1C-5682-7649-AAB7-D789BAD8E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1" y="7231"/>
              <a:ext cx="1098" cy="2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31">
              <a:extLst>
                <a:ext uri="{FF2B5EF4-FFF2-40B4-BE49-F238E27FC236}">
                  <a16:creationId xmlns:a16="http://schemas.microsoft.com/office/drawing/2014/main" id="{0CC24447-7D0D-554E-9F48-60CA96C19B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3" y="7958"/>
              <a:ext cx="12" cy="3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32">
              <a:extLst>
                <a:ext uri="{FF2B5EF4-FFF2-40B4-BE49-F238E27FC236}">
                  <a16:creationId xmlns:a16="http://schemas.microsoft.com/office/drawing/2014/main" id="{900F8C12-0D24-8F4D-8643-F72640CA3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8735"/>
              <a:ext cx="18" cy="15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33">
              <a:extLst>
                <a:ext uri="{FF2B5EF4-FFF2-40B4-BE49-F238E27FC236}">
                  <a16:creationId xmlns:a16="http://schemas.microsoft.com/office/drawing/2014/main" id="{E2F54F7C-984F-424C-B29A-163349A43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8" y="7958"/>
              <a:ext cx="1613" cy="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34">
              <a:extLst>
                <a:ext uri="{FF2B5EF4-FFF2-40B4-BE49-F238E27FC236}">
                  <a16:creationId xmlns:a16="http://schemas.microsoft.com/office/drawing/2014/main" id="{D6C7A5AC-9F02-1544-A6CC-ADBF5B2B6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1" y="7958"/>
              <a:ext cx="3547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35">
              <a:extLst>
                <a:ext uri="{FF2B5EF4-FFF2-40B4-BE49-F238E27FC236}">
                  <a16:creationId xmlns:a16="http://schemas.microsoft.com/office/drawing/2014/main" id="{A43E0F40-A593-D842-97B8-A47852775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90" y="8750"/>
              <a:ext cx="59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6">
              <a:extLst>
                <a:ext uri="{FF2B5EF4-FFF2-40B4-BE49-F238E27FC236}">
                  <a16:creationId xmlns:a16="http://schemas.microsoft.com/office/drawing/2014/main" id="{1B9211AD-30E0-2A4D-A627-4F7158D2F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3" y="8750"/>
              <a:ext cx="461" cy="2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37">
              <a:extLst>
                <a:ext uri="{FF2B5EF4-FFF2-40B4-BE49-F238E27FC236}">
                  <a16:creationId xmlns:a16="http://schemas.microsoft.com/office/drawing/2014/main" id="{E77BFB6C-DF08-AC45-8571-7C6635410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0" y="9381"/>
              <a:ext cx="5" cy="2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38">
              <a:extLst>
                <a:ext uri="{FF2B5EF4-FFF2-40B4-BE49-F238E27FC236}">
                  <a16:creationId xmlns:a16="http://schemas.microsoft.com/office/drawing/2014/main" id="{7DB874A1-B13B-7344-AE19-4D472B96B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9" y="9997"/>
              <a:ext cx="115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39">
              <a:extLst>
                <a:ext uri="{FF2B5EF4-FFF2-40B4-BE49-F238E27FC236}">
                  <a16:creationId xmlns:a16="http://schemas.microsoft.com/office/drawing/2014/main" id="{38A97F9F-BDB0-4F4D-868A-CC6451271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4" y="9395"/>
              <a:ext cx="48" cy="8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40">
              <a:extLst>
                <a:ext uri="{FF2B5EF4-FFF2-40B4-BE49-F238E27FC236}">
                  <a16:creationId xmlns:a16="http://schemas.microsoft.com/office/drawing/2014/main" id="{EBB5987F-F3A1-0145-97EF-3A8C36FDA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4" y="8750"/>
              <a:ext cx="309" cy="15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0821C2CD-5997-5445-B831-BD1338D20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</a:t>
            </a:r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33074CBA-C6E2-384D-A88B-C20AA8642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Chapter 13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Sorting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/>
          </a:p>
          <a:p>
            <a:pPr eaLnBrk="1" hangingPunct="1">
              <a:buFont typeface="Wingdings 2" pitchFamily="2" charset="2"/>
              <a:buNone/>
            </a:pPr>
            <a:r>
              <a:rPr lang="en-US" altLang="en-US" b="1"/>
              <a:t>reading: 13.3, 13.4</a:t>
            </a:r>
          </a:p>
        </p:txBody>
      </p:sp>
    </p:spTree>
    <p:extLst>
      <p:ext uri="{BB962C8B-B14F-4D97-AF65-F5344CB8AC3E}">
        <p14:creationId xmlns:p14="http://schemas.microsoft.com/office/powerpoint/2010/main" val="79347744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>
            <a:extLst>
              <a:ext uri="{FF2B5EF4-FFF2-40B4-BE49-F238E27FC236}">
                <a16:creationId xmlns:a16="http://schemas.microsoft.com/office/drawing/2014/main" id="{8B7DF12D-0BAF-AD43-AA44-AD9C515D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7" name="Content Placeholder 6">
            <a:extLst>
              <a:ext uri="{FF2B5EF4-FFF2-40B4-BE49-F238E27FC236}">
                <a16:creationId xmlns:a16="http://schemas.microsoft.com/office/drawing/2014/main" id="{FA77EF2E-9589-2943-972A-C3ABE690E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1900" y="1371600"/>
            <a:ext cx="6908800" cy="5181600"/>
          </a:xfr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0FCD738C-B8AF-9343-AA2D-FBF4A160FB20}"/>
              </a:ext>
            </a:extLst>
          </p:cNvPr>
          <p:cNvSpPr/>
          <p:nvPr/>
        </p:nvSpPr>
        <p:spPr>
          <a:xfrm flipH="1">
            <a:off x="1644650" y="1371600"/>
            <a:ext cx="2968625" cy="185896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85573-9B2A-4448-857C-7CAD62038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1701800"/>
            <a:ext cx="1819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Stacks, Queues, ListNodes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558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533F12-4303-264D-998B-92AAEF679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Collections</a:t>
            </a:r>
            <a:r>
              <a:rPr lang="en-US" altLang="en-US">
                <a:latin typeface="Tahoma" panose="020B0604030504040204" pitchFamily="34" charset="0"/>
              </a:rPr>
              <a:t> class</a:t>
            </a:r>
          </a:p>
        </p:txBody>
      </p:sp>
      <p:graphicFrame>
        <p:nvGraphicFramePr>
          <p:cNvPr id="323587" name="Group 3">
            <a:extLst>
              <a:ext uri="{FF2B5EF4-FFF2-40B4-BE49-F238E27FC236}">
                <a16:creationId xmlns:a16="http://schemas.microsoft.com/office/drawing/2014/main" id="{55AD0926-E21A-1742-84F2-E1B8F9C32A0F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1408113"/>
          <a:ext cx="8966200" cy="5219700"/>
        </p:xfrm>
        <a:graphic>
          <a:graphicData uri="http://schemas.openxmlformats.org/drawingml/2006/table">
            <a:tbl>
              <a:tblPr/>
              <a:tblGrid>
                <a:gridCol w="431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binarySearch(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returns the index of the given value in a sorted list (&lt; 0 if not found)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copy(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listTo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listFrom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copies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listFrom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's elements to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listTo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6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emptyList()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emptyMap()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emptySet()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returns a read-only collection of the given type that has no elements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fill(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sets every element in the list to have the given value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max(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collection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min(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collection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returns largest/smallest element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replaceAll(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old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new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replaces an element value with another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reverse(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reverses the order of a list's elements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shuffle(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arranges elements into a random order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sort(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Times New Roman" charset="0"/>
                          <a:cs typeface="Times New Roman" charset="0"/>
                        </a:rPr>
                        <a:t>arranges elements into ascending order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49100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63258EA-5D4B-674C-979C-8128EC2CD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Sorting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12DF570-1007-B245-8384-9589EE996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sorting</a:t>
            </a:r>
            <a:r>
              <a:rPr lang="en-US" altLang="en-US">
                <a:latin typeface="Tahoma" panose="020B0604030504040204" pitchFamily="34" charset="0"/>
              </a:rPr>
              <a:t>: Rearranging the values in an array or collection into a specific order (usually into their "natural ordering").</a:t>
            </a:r>
          </a:p>
          <a:p>
            <a:pPr lvl="1" eaLnBrk="1" hangingPunct="1"/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one of the fundamental problems in computer science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can be solved in many ways: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there are many sorting algorithms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some are faster/slower than others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some use more/less memory than others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some work better with specific kinds of data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some can utilize multiple computers / processors, ...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>
              <a:buClr>
                <a:schemeClr val="tx1"/>
              </a:buClr>
            </a:pPr>
            <a:r>
              <a:rPr lang="en-US" altLang="en-US" i="1">
                <a:latin typeface="Tahoma" panose="020B0604030504040204" pitchFamily="34" charset="0"/>
              </a:rPr>
              <a:t>comparison-based sorting</a:t>
            </a:r>
            <a:r>
              <a:rPr lang="en-US" altLang="en-US">
                <a:latin typeface="Tahoma" panose="020B0604030504040204" pitchFamily="34" charset="0"/>
              </a:rPr>
              <a:t> : determining order by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comparing pairs of elements: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>
                <a:latin typeface="Courier New" panose="02070309020205020404" pitchFamily="49" charset="0"/>
              </a:rPr>
              <a:t>&lt;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latin typeface="Courier New" panose="02070309020205020404" pitchFamily="49" charset="0"/>
              </a:rPr>
              <a:t>&gt;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latin typeface="Courier New" panose="02070309020205020404" pitchFamily="49" charset="0"/>
              </a:rPr>
              <a:t>compareTo</a:t>
            </a:r>
            <a:r>
              <a:rPr lang="en-US" altLang="en-US">
                <a:latin typeface="Tahoma" panose="020B0604030504040204" pitchFamily="34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65181305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62B19A6-6066-694C-A2A3-9A78F867B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Sorting methods in Java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7B660A9-CD34-C544-9130-53C28EBFD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The </a:t>
            </a:r>
            <a:r>
              <a:rPr lang="en-US" altLang="en-US">
                <a:latin typeface="Courier New" panose="02070309020205020404" pitchFamily="49" charset="0"/>
              </a:rPr>
              <a:t>Arrays</a:t>
            </a:r>
            <a:r>
              <a:rPr lang="en-US" altLang="en-US">
                <a:latin typeface="Tahoma" panose="020B0604030504040204" pitchFamily="34" charset="0"/>
              </a:rPr>
              <a:t> and </a:t>
            </a:r>
            <a:r>
              <a:rPr lang="en-US" altLang="en-US">
                <a:latin typeface="Courier New" panose="02070309020205020404" pitchFamily="49" charset="0"/>
              </a:rPr>
              <a:t>Collections</a:t>
            </a:r>
            <a:r>
              <a:rPr lang="en-US" altLang="en-US">
                <a:latin typeface="Tahoma" panose="020B0604030504040204" pitchFamily="34" charset="0"/>
              </a:rPr>
              <a:t> classes in </a:t>
            </a:r>
            <a:r>
              <a:rPr lang="en-US" altLang="en-US">
                <a:latin typeface="Courier New" panose="02070309020205020404" pitchFamily="49" charset="0"/>
              </a:rPr>
              <a:t>java.util</a:t>
            </a:r>
            <a:r>
              <a:rPr lang="en-US" altLang="en-US">
                <a:latin typeface="Tahoma" panose="020B0604030504040204" pitchFamily="34" charset="0"/>
              </a:rPr>
              <a:t> have a static method </a:t>
            </a:r>
            <a:r>
              <a:rPr lang="en-US" altLang="en-US">
                <a:latin typeface="Courier New" panose="02070309020205020404" pitchFamily="49" charset="0"/>
              </a:rPr>
              <a:t>sort</a:t>
            </a:r>
            <a:r>
              <a:rPr lang="en-US" altLang="en-US">
                <a:latin typeface="Tahoma" panose="020B0604030504040204" pitchFamily="34" charset="0"/>
              </a:rPr>
              <a:t> that sorts the elements of an array/list</a:t>
            </a: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String[] words = {"foo", "bar", "baz", "ball"};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Arrays.sort(words);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System.out.println(Arrays.toString(words));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[ball, bar, baz, foo]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List&lt;String&gt; words2 = new ArrayList&lt;String&gt;();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for (String word : words)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words2.add(word);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Collections.sort(words2);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System.out.println(words2);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</a:rPr>
              <a:t>// [ball, bar, baz, foo]</a:t>
            </a:r>
          </a:p>
        </p:txBody>
      </p:sp>
    </p:spTree>
    <p:extLst>
      <p:ext uri="{BB962C8B-B14F-4D97-AF65-F5344CB8AC3E}">
        <p14:creationId xmlns:p14="http://schemas.microsoft.com/office/powerpoint/2010/main" val="132477854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9473A07-1700-D14B-9ABF-D095D9C94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Sorting algorithms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EF7E3A2-3852-4643-A8A7-A24E2245C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bogo sort</a:t>
            </a:r>
            <a:r>
              <a:rPr lang="en-US" altLang="en-US">
                <a:latin typeface="Tahoma" panose="020B0604030504040204" pitchFamily="34" charset="0"/>
              </a:rPr>
              <a:t>: shuffle and pray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bubble sort</a:t>
            </a:r>
            <a:r>
              <a:rPr lang="en-US" altLang="en-US">
                <a:latin typeface="Tahoma" panose="020B0604030504040204" pitchFamily="34" charset="0"/>
              </a:rPr>
              <a:t>: swap adjacent pairs that are out of order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selection sort</a:t>
            </a:r>
            <a:r>
              <a:rPr lang="en-US" altLang="en-US">
                <a:latin typeface="Tahoma" panose="020B0604030504040204" pitchFamily="34" charset="0"/>
              </a:rPr>
              <a:t>: look for the smallest element, move to front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insertion sort</a:t>
            </a:r>
            <a:r>
              <a:rPr lang="en-US" altLang="en-US">
                <a:latin typeface="Tahoma" panose="020B0604030504040204" pitchFamily="34" charset="0"/>
              </a:rPr>
              <a:t>: build an increasingly large sorted front portion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merge sort</a:t>
            </a:r>
            <a:r>
              <a:rPr lang="en-US" altLang="en-US">
                <a:latin typeface="Tahoma" panose="020B0604030504040204" pitchFamily="34" charset="0"/>
              </a:rPr>
              <a:t>: recursively divide the array in half and sort it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heap sort</a:t>
            </a:r>
            <a:r>
              <a:rPr lang="en-US" altLang="en-US">
                <a:latin typeface="Tahoma" panose="020B0604030504040204" pitchFamily="34" charset="0"/>
              </a:rPr>
              <a:t>: place the values into a sorted tree structure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quick sort</a:t>
            </a:r>
            <a:r>
              <a:rPr lang="en-US" altLang="en-US">
                <a:latin typeface="Tahoma" panose="020B0604030504040204" pitchFamily="34" charset="0"/>
              </a:rPr>
              <a:t>: recursively partition array based on a middle value</a:t>
            </a:r>
          </a:p>
          <a:p>
            <a:pPr eaLnBrk="1" hangingPunct="1"/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other specialized sorting algorithms: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bucket sort</a:t>
            </a:r>
            <a:r>
              <a:rPr lang="en-US" altLang="en-US">
                <a:latin typeface="Tahoma" panose="020B0604030504040204" pitchFamily="34" charset="0"/>
              </a:rPr>
              <a:t>: cluster elements into smaller groups, sort them</a:t>
            </a: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radix sort</a:t>
            </a:r>
            <a:r>
              <a:rPr lang="en-US" altLang="en-US">
                <a:latin typeface="Tahoma" panose="020B0604030504040204" pitchFamily="34" charset="0"/>
              </a:rPr>
              <a:t>: sort integers by last digit, then 2nd to last, then ...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3148381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DB8BF99-1891-3A4E-B852-E52E85D95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Sets (11.2)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D0ED0A-A01B-3C49-A373-62ABE500C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set</a:t>
            </a:r>
            <a:r>
              <a:rPr lang="en-US" altLang="en-US"/>
              <a:t>: A collection of unique values (no duplicates allowed)</a:t>
            </a:r>
            <a:br>
              <a:rPr lang="en-US" altLang="en-US"/>
            </a:br>
            <a:r>
              <a:rPr lang="en-US" altLang="en-US"/>
              <a:t>that can perform the following operations efficiently:</a:t>
            </a:r>
          </a:p>
          <a:p>
            <a:pPr lvl="1" eaLnBrk="1" hangingPunct="1"/>
            <a:r>
              <a:rPr lang="en-US" altLang="en-US"/>
              <a:t>add, remove, search (contains)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We don't think of a set as having indexes; we just </a:t>
            </a:r>
            <a:br>
              <a:rPr lang="en-US" altLang="en-US"/>
            </a:br>
            <a:r>
              <a:rPr lang="en-US" altLang="en-US"/>
              <a:t>add things to the set in general and don't worry about order</a:t>
            </a:r>
          </a:p>
        </p:txBody>
      </p:sp>
      <p:grpSp>
        <p:nvGrpSpPr>
          <p:cNvPr id="7172" name="Group 4">
            <a:extLst>
              <a:ext uri="{FF2B5EF4-FFF2-40B4-BE49-F238E27FC236}">
                <a16:creationId xmlns:a16="http://schemas.microsoft.com/office/drawing/2014/main" id="{0F7F84C1-6E7E-0746-A6DB-C538B392316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962400"/>
            <a:ext cx="7848600" cy="2667000"/>
            <a:chOff x="288" y="2496"/>
            <a:chExt cx="4944" cy="1680"/>
          </a:xfrm>
        </p:grpSpPr>
        <p:sp>
          <p:nvSpPr>
            <p:cNvPr id="446469" name="Line 5">
              <a:extLst>
                <a:ext uri="{FF2B5EF4-FFF2-40B4-BE49-F238E27FC236}">
                  <a16:creationId xmlns:a16="http://schemas.microsoft.com/office/drawing/2014/main" id="{031DCE48-4290-8B4D-B9CD-4462DC3B7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46470" name="Text Box 6">
              <a:extLst>
                <a:ext uri="{FF2B5EF4-FFF2-40B4-BE49-F238E27FC236}">
                  <a16:creationId xmlns:a16="http://schemas.microsoft.com/office/drawing/2014/main" id="{7F3295DA-8456-9144-98F1-3554701BC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" y="2889"/>
              <a:ext cx="16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Courier New" charset="0"/>
                  <a:ea typeface="+mn-ea"/>
                </a:rPr>
                <a:t>set.contains("to")</a:t>
              </a:r>
            </a:p>
          </p:txBody>
        </p:sp>
        <p:sp>
          <p:nvSpPr>
            <p:cNvPr id="446471" name="Line 7">
              <a:extLst>
                <a:ext uri="{FF2B5EF4-FFF2-40B4-BE49-F238E27FC236}">
                  <a16:creationId xmlns:a16="http://schemas.microsoft.com/office/drawing/2014/main" id="{AF643299-25ED-9D42-AA21-8F19BC493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46472" name="Text Box 8">
              <a:extLst>
                <a:ext uri="{FF2B5EF4-FFF2-40B4-BE49-F238E27FC236}">
                  <a16:creationId xmlns:a16="http://schemas.microsoft.com/office/drawing/2014/main" id="{70EB6380-09DC-E44C-BF35-C624F1B807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4" y="2928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Courier New" charset="0"/>
                  <a:ea typeface="+mn-ea"/>
                </a:rPr>
                <a:t>true</a:t>
              </a:r>
            </a:p>
          </p:txBody>
        </p:sp>
        <p:grpSp>
          <p:nvGrpSpPr>
            <p:cNvPr id="7177" name="Group 9">
              <a:extLst>
                <a:ext uri="{FF2B5EF4-FFF2-40B4-BE49-F238E27FC236}">
                  <a16:creationId xmlns:a16="http://schemas.microsoft.com/office/drawing/2014/main" id="{8841CA17-1E1E-314F-B3E1-243180E8E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2496"/>
              <a:ext cx="2112" cy="1680"/>
              <a:chOff x="2112" y="2496"/>
              <a:chExt cx="2112" cy="1680"/>
            </a:xfrm>
          </p:grpSpPr>
          <p:sp>
            <p:nvSpPr>
              <p:cNvPr id="446474" name="Text Box 10">
                <a:extLst>
                  <a:ext uri="{FF2B5EF4-FFF2-40B4-BE49-F238E27FC236}">
                    <a16:creationId xmlns:a16="http://schemas.microsoft.com/office/drawing/2014/main" id="{3A007721-5097-AE4D-95E7-8357E71AA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94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latin typeface="+mn-lt"/>
                    <a:ea typeface="+mn-ea"/>
                  </a:rPr>
                  <a:t>set</a:t>
                </a:r>
              </a:p>
            </p:txBody>
          </p:sp>
          <p:sp>
            <p:nvSpPr>
              <p:cNvPr id="7181" name="Oval 11">
                <a:extLst>
                  <a:ext uri="{FF2B5EF4-FFF2-40B4-BE49-F238E27FC236}">
                    <a16:creationId xmlns:a16="http://schemas.microsoft.com/office/drawing/2014/main" id="{3CC90EE4-A63C-8642-A8C3-18A204FDF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grpSp>
            <p:nvGrpSpPr>
              <p:cNvPr id="7182" name="Group 12">
                <a:extLst>
                  <a:ext uri="{FF2B5EF4-FFF2-40B4-BE49-F238E27FC236}">
                    <a16:creationId xmlns:a16="http://schemas.microsoft.com/office/drawing/2014/main" id="{4F3C26EB-38B5-4340-9044-55A07807DD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6" y="2614"/>
                <a:ext cx="1892" cy="1169"/>
                <a:chOff x="2236" y="2134"/>
                <a:chExt cx="1892" cy="1169"/>
              </a:xfrm>
            </p:grpSpPr>
            <p:sp>
              <p:nvSpPr>
                <p:cNvPr id="446477" name="Text Box 13">
                  <a:extLst>
                    <a:ext uri="{FF2B5EF4-FFF2-40B4-BE49-F238E27FC236}">
                      <a16:creationId xmlns:a16="http://schemas.microsoft.com/office/drawing/2014/main" id="{5B0258FB-4AF0-5345-9047-990BD24A59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66" y="2134"/>
                  <a:ext cx="5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"the"</a:t>
                  </a:r>
                </a:p>
              </p:txBody>
            </p:sp>
            <p:sp>
              <p:nvSpPr>
                <p:cNvPr id="446478" name="Text Box 14">
                  <a:extLst>
                    <a:ext uri="{FF2B5EF4-FFF2-40B4-BE49-F238E27FC236}">
                      <a16:creationId xmlns:a16="http://schemas.microsoft.com/office/drawing/2014/main" id="{AE0D0473-95D4-4D4E-8B6A-8E8D5F38AF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76" y="2208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"of"</a:t>
                  </a:r>
                </a:p>
              </p:txBody>
            </p:sp>
            <p:sp>
              <p:nvSpPr>
                <p:cNvPr id="446479" name="Text Box 15">
                  <a:extLst>
                    <a:ext uri="{FF2B5EF4-FFF2-40B4-BE49-F238E27FC236}">
                      <a16:creationId xmlns:a16="http://schemas.microsoft.com/office/drawing/2014/main" id="{28C975CE-8BA9-F84B-9CBC-075EAC6F8A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0" y="2505"/>
                  <a:ext cx="6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"from"</a:t>
                  </a:r>
                </a:p>
              </p:txBody>
            </p:sp>
            <p:sp>
              <p:nvSpPr>
                <p:cNvPr id="446480" name="Text Box 16">
                  <a:extLst>
                    <a:ext uri="{FF2B5EF4-FFF2-40B4-BE49-F238E27FC236}">
                      <a16:creationId xmlns:a16="http://schemas.microsoft.com/office/drawing/2014/main" id="{B909E4CF-EA27-FF4F-96FC-F12BE88A3F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2" y="2352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urier New" charset="0"/>
                      <a:ea typeface="+mn-ea"/>
                    </a:rPr>
                    <a:t>"to"</a:t>
                  </a:r>
                </a:p>
              </p:txBody>
            </p:sp>
            <p:sp>
              <p:nvSpPr>
                <p:cNvPr id="446481" name="Text Box 17">
                  <a:extLst>
                    <a:ext uri="{FF2B5EF4-FFF2-40B4-BE49-F238E27FC236}">
                      <a16:creationId xmlns:a16="http://schemas.microsoft.com/office/drawing/2014/main" id="{77C523B4-976B-E84D-85AE-5680891FEB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2" y="2697"/>
                  <a:ext cx="5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"she"</a:t>
                  </a:r>
                </a:p>
              </p:txBody>
            </p:sp>
            <p:sp>
              <p:nvSpPr>
                <p:cNvPr id="446482" name="Text Box 18">
                  <a:extLst>
                    <a:ext uri="{FF2B5EF4-FFF2-40B4-BE49-F238E27FC236}">
                      <a16:creationId xmlns:a16="http://schemas.microsoft.com/office/drawing/2014/main" id="{00D671A9-7799-3048-8187-70ACB70441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2" y="2784"/>
                  <a:ext cx="5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"you"</a:t>
                  </a:r>
                </a:p>
              </p:txBody>
            </p:sp>
            <p:sp>
              <p:nvSpPr>
                <p:cNvPr id="446483" name="Text Box 19">
                  <a:extLst>
                    <a:ext uri="{FF2B5EF4-FFF2-40B4-BE49-F238E27FC236}">
                      <a16:creationId xmlns:a16="http://schemas.microsoft.com/office/drawing/2014/main" id="{BF317A9B-D8C4-6346-9775-903514B1E7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3033"/>
                  <a:ext cx="5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"him"</a:t>
                  </a:r>
                </a:p>
              </p:txBody>
            </p:sp>
            <p:sp>
              <p:nvSpPr>
                <p:cNvPr id="446484" name="Text Box 20">
                  <a:extLst>
                    <a:ext uri="{FF2B5EF4-FFF2-40B4-BE49-F238E27FC236}">
                      <a16:creationId xmlns:a16="http://schemas.microsoft.com/office/drawing/2014/main" id="{2FAFA74A-A05E-6B4D-BF5C-6785B110E1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072"/>
                  <a:ext cx="54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"why"</a:t>
                  </a:r>
                </a:p>
              </p:txBody>
            </p:sp>
            <p:sp>
              <p:nvSpPr>
                <p:cNvPr id="446485" name="Text Box 21">
                  <a:extLst>
                    <a:ext uri="{FF2B5EF4-FFF2-40B4-BE49-F238E27FC236}">
                      <a16:creationId xmlns:a16="http://schemas.microsoft.com/office/drawing/2014/main" id="{CA15A258-7C36-EF49-8D92-B1EAD544CA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34" y="2832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"in"</a:t>
                  </a:r>
                </a:p>
              </p:txBody>
            </p:sp>
            <p:sp>
              <p:nvSpPr>
                <p:cNvPr id="446486" name="Text Box 22">
                  <a:extLst>
                    <a:ext uri="{FF2B5EF4-FFF2-40B4-BE49-F238E27FC236}">
                      <a16:creationId xmlns:a16="http://schemas.microsoft.com/office/drawing/2014/main" id="{BC77D6A4-77D1-2147-9CAB-EDECD02EC4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58" y="2496"/>
                  <a:ext cx="6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"down"</a:t>
                  </a:r>
                </a:p>
              </p:txBody>
            </p:sp>
            <p:sp>
              <p:nvSpPr>
                <p:cNvPr id="446487" name="Text Box 23">
                  <a:extLst>
                    <a:ext uri="{FF2B5EF4-FFF2-40B4-BE49-F238E27FC236}">
                      <a16:creationId xmlns:a16="http://schemas.microsoft.com/office/drawing/2014/main" id="{51D56953-A69B-1E4B-BCD2-C907898844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6" y="2649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>
                      <a:latin typeface="Courier New" charset="0"/>
                      <a:ea typeface="+mn-ea"/>
                    </a:rPr>
                    <a:t>"by"</a:t>
                  </a:r>
                </a:p>
              </p:txBody>
            </p:sp>
            <p:sp>
              <p:nvSpPr>
                <p:cNvPr id="446488" name="Text Box 24">
                  <a:extLst>
                    <a:ext uri="{FF2B5EF4-FFF2-40B4-BE49-F238E27FC236}">
                      <a16:creationId xmlns:a16="http://schemas.microsoft.com/office/drawing/2014/main" id="{DEA22A71-71CC-234F-B073-433DF950AC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2" y="2256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/>
                  <a:ext uri="{91240B29-F687-4f45-9708-019B960494DF}"/>
                  <a:ext uri="{AF507438-7753-43e0-B8FC-AC1667EBCBE1}"/>
                </a:extLst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dirty="0">
                      <a:latin typeface="Courier New" charset="0"/>
                      <a:ea typeface="+mn-ea"/>
                    </a:rPr>
                    <a:t>"if"</a:t>
                  </a:r>
                </a:p>
              </p:txBody>
            </p:sp>
          </p:grpSp>
        </p:grpSp>
        <p:sp>
          <p:nvSpPr>
            <p:cNvPr id="446489" name="Text Box 25">
              <a:extLst>
                <a:ext uri="{FF2B5EF4-FFF2-40B4-BE49-F238E27FC236}">
                  <a16:creationId xmlns:a16="http://schemas.microsoft.com/office/drawing/2014/main" id="{732F86B7-C28C-D145-BE64-15E6A3882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" y="3225"/>
              <a:ext cx="16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Courier New" charset="0"/>
                  <a:ea typeface="+mn-ea"/>
                </a:rPr>
                <a:t>set.contains("be")</a:t>
              </a:r>
            </a:p>
          </p:txBody>
        </p:sp>
        <p:sp>
          <p:nvSpPr>
            <p:cNvPr id="446490" name="Text Box 26">
              <a:extLst>
                <a:ext uri="{FF2B5EF4-FFF2-40B4-BE49-F238E27FC236}">
                  <a16:creationId xmlns:a16="http://schemas.microsoft.com/office/drawing/2014/main" id="{E22A31B3-73AD-6E4D-B53F-35159EA15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4" y="3225"/>
              <a:ext cx="54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Courier New" charset="0"/>
                  <a:ea typeface="+mn-ea"/>
                </a:rPr>
                <a:t>false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1D076DC-E7CF-4542-9E6B-D6DAF68D4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Selection sort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8712166-0D3D-EE47-AA6A-A8E1E1395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selection sort</a:t>
            </a:r>
            <a:r>
              <a:rPr lang="en-US" altLang="en-US">
                <a:latin typeface="Tahoma" panose="020B0604030504040204" pitchFamily="34" charset="0"/>
              </a:rPr>
              <a:t>: Orders a list of values by repeatedly putting the smallest or largest unplaced value into its final position.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The algorithm: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Look through the list to find the smallest value.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Swap it so that it is at index 0.</a:t>
            </a:r>
          </a:p>
          <a:p>
            <a:pPr lvl="1" eaLnBrk="1" hangingPunct="1"/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Look through the list to find the second-smallest value.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Swap it so that it is at index 1.</a:t>
            </a:r>
          </a:p>
          <a:p>
            <a:pPr lvl="1"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	...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Repeat until all values are in their proper places.</a:t>
            </a:r>
          </a:p>
        </p:txBody>
      </p:sp>
    </p:spTree>
    <p:extLst>
      <p:ext uri="{BB962C8B-B14F-4D97-AF65-F5344CB8AC3E}">
        <p14:creationId xmlns:p14="http://schemas.microsoft.com/office/powerpoint/2010/main" val="2080292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4486F1B-DC1A-7A4D-92FA-624C70AB8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Selection sort example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9A359D7-7DF2-FD41-A3A0-6432B778F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Initial array: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After 1st, 2nd, and 3rd passes:</a:t>
            </a:r>
          </a:p>
        </p:txBody>
      </p:sp>
      <p:graphicFrame>
        <p:nvGraphicFramePr>
          <p:cNvPr id="306180" name="Group 4">
            <a:extLst>
              <a:ext uri="{FF2B5EF4-FFF2-40B4-BE49-F238E27FC236}">
                <a16:creationId xmlns:a16="http://schemas.microsoft.com/office/drawing/2014/main" id="{1DB646F8-AC4C-C54B-B0B5-BD3725CB4A08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800225"/>
          <a:ext cx="8751888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6239" name="Group 63">
            <a:extLst>
              <a:ext uri="{FF2B5EF4-FFF2-40B4-BE49-F238E27FC236}">
                <a16:creationId xmlns:a16="http://schemas.microsoft.com/office/drawing/2014/main" id="{9BE26D13-8A5D-614C-9D9A-CF03E7AD8C05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3476625"/>
          <a:ext cx="8751888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6298" name="Group 122">
            <a:extLst>
              <a:ext uri="{FF2B5EF4-FFF2-40B4-BE49-F238E27FC236}">
                <a16:creationId xmlns:a16="http://schemas.microsoft.com/office/drawing/2014/main" id="{6AD71AB9-0F1F-DB47-8C94-11B1ED6F6A0B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467225"/>
          <a:ext cx="8751888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6357" name="Group 181">
            <a:extLst>
              <a:ext uri="{FF2B5EF4-FFF2-40B4-BE49-F238E27FC236}">
                <a16:creationId xmlns:a16="http://schemas.microsoft.com/office/drawing/2014/main" id="{E46B4151-9E21-774F-A13F-641B461E42BF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486400"/>
          <a:ext cx="8751888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2892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07817ED-9A57-F54F-B758-03EDE99C4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Selection sort code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8914230-E056-3546-BE51-0F4B58572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Rearranges the elements of a into sorted order using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the selection sort algorithm.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</a:t>
            </a:r>
            <a:r>
              <a:rPr lang="en-US" altLang="en-US" sz="2000" b="1">
                <a:latin typeface="Courier New" panose="02070309020205020404" pitchFamily="49" charset="0"/>
              </a:rPr>
              <a:t>selectionSort</a:t>
            </a:r>
            <a:r>
              <a:rPr lang="en-US" altLang="en-US" sz="2000">
                <a:latin typeface="Courier New" panose="02070309020205020404" pitchFamily="49" charset="0"/>
              </a:rPr>
              <a:t>(int[] a)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for (int i = 0; i &lt; a.length - 1;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    // find index of smallest remaining value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int min = i;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for (int j = i + 1; j &lt; a.length; j++)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if (a[j] &lt; a[min])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    min = j;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    // swap smallest value its proper place, a[i]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</a:t>
            </a:r>
            <a:r>
              <a:rPr lang="en-US" altLang="en-US" sz="2000" b="1">
                <a:latin typeface="Courier New" panose="02070309020205020404" pitchFamily="49" charset="0"/>
              </a:rPr>
              <a:t>swap</a:t>
            </a:r>
            <a:r>
              <a:rPr lang="en-US" altLang="en-US" sz="2000">
                <a:latin typeface="Courier New" panose="02070309020205020404" pitchFamily="49" charset="0"/>
              </a:rPr>
              <a:t>(a, i, min);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9452629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004C3D7-11FC-B24A-9C2F-028FA1D1E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Selection sort runtime </a:t>
            </a:r>
            <a:r>
              <a:rPr lang="en-US" altLang="en-US" sz="2400">
                <a:latin typeface="Tahoma" panose="020B0604030504040204" pitchFamily="34" charset="0"/>
              </a:rPr>
              <a:t>(Fig. 13.6)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6DCB4B2-2F51-B044-BF60-A0183E3A0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What is the complexity class (Big-Oh) of selection sort?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AEC7484-2CA1-5C4C-9E53-78CC2FB0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09788"/>
            <a:ext cx="80772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15016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698A0B8-1744-7740-B64F-0E06B4D42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Bogo sort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A8CFA22-1F10-614D-BD97-79D789A6F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bogo sort</a:t>
            </a:r>
            <a:r>
              <a:rPr lang="en-US" altLang="en-US">
                <a:latin typeface="Tahoma" panose="020B0604030504040204" pitchFamily="34" charset="0"/>
              </a:rPr>
              <a:t>: Orders a list of values by repetitively shuffling them and checking if they are sorted.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name comes from the word "bogus"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The algorithm: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Scan the list, seeing if it is sorted.  If so, stop.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Else, shuffle the values in the list and repeat.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This sorting algorithm (obviously) has terrible performance!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What is its runtime?</a:t>
            </a:r>
          </a:p>
        </p:txBody>
      </p:sp>
    </p:spTree>
    <p:extLst>
      <p:ext uri="{BB962C8B-B14F-4D97-AF65-F5344CB8AC3E}">
        <p14:creationId xmlns:p14="http://schemas.microsoft.com/office/powerpoint/2010/main" val="114235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3F5C06D-7663-2744-9EDD-D9F936008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Bogo sort code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103FF6D-493A-9F4C-A8DA-4358ABBE5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Places the elements of a into sorted order.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</a:t>
            </a:r>
            <a:r>
              <a:rPr lang="en-US" altLang="en-US" sz="2000" b="1">
                <a:latin typeface="Courier New" panose="02070309020205020404" pitchFamily="49" charset="0"/>
              </a:rPr>
              <a:t>bogoSort</a:t>
            </a:r>
            <a:r>
              <a:rPr lang="en-US" altLang="en-US" sz="2000">
                <a:latin typeface="Courier New" panose="02070309020205020404" pitchFamily="49" charset="0"/>
              </a:rPr>
              <a:t>(int[] a)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while (!isSorted(a))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shuffle(a);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Returns true if a's elements are in sorted order.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boolean </a:t>
            </a:r>
            <a:r>
              <a:rPr lang="en-US" altLang="en-US" sz="2000" b="1">
                <a:latin typeface="Courier New" panose="02070309020205020404" pitchFamily="49" charset="0"/>
              </a:rPr>
              <a:t>isSorted</a:t>
            </a:r>
            <a:r>
              <a:rPr lang="en-US" altLang="en-US" sz="2000">
                <a:latin typeface="Courier New" panose="02070309020205020404" pitchFamily="49" charset="0"/>
              </a:rPr>
              <a:t>(int[] a)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for (int i = 0; i &lt; a.length - 1;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if (a[i] &gt; a[i + 1])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return false;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return true;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66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876C8B1-E6C0-9540-9F28-44BBD57D8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Bogo sort code, cont'd.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A92A543-72EA-EF4C-A420-37A9CF38B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Shuffles an array of ints by randomly swapping each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element with an element ahead of it in the array.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</a:t>
            </a:r>
            <a:r>
              <a:rPr lang="en-US" altLang="en-US" sz="2000" b="1">
                <a:latin typeface="Courier New" panose="02070309020205020404" pitchFamily="49" charset="0"/>
              </a:rPr>
              <a:t>shuffle</a:t>
            </a:r>
            <a:r>
              <a:rPr lang="en-US" altLang="en-US" sz="2000">
                <a:latin typeface="Courier New" panose="02070309020205020404" pitchFamily="49" charset="0"/>
              </a:rPr>
              <a:t>(int[] a)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for (int i = 0; i &lt; a.length - 1; i++)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pick a random index in [i+1, a.length-1]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int range = a.length - 1 - (i + 1) + 1;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int j = (int) (Math.random() * range + (i + 1));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swap(a, i, j);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Swaps a[i] with a[j].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</a:t>
            </a:r>
            <a:r>
              <a:rPr lang="en-US" altLang="en-US" sz="2000" b="1">
                <a:latin typeface="Courier New" panose="02070309020205020404" pitchFamily="49" charset="0"/>
              </a:rPr>
              <a:t>swap</a:t>
            </a:r>
            <a:r>
              <a:rPr lang="en-US" altLang="en-US" sz="2000">
                <a:latin typeface="Courier New" panose="02070309020205020404" pitchFamily="49" charset="0"/>
              </a:rPr>
              <a:t>(int[] a, int i, int j)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if (i != j)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int temp = a[i];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a[i] = a[j];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a[j] = temp;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8169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7F3F51E-F4FB-FE4F-A92F-2DF16E1AE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Similar algorithms</a:t>
            </a:r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60AF2235-EF27-8A4C-84FF-EDFDDC7F6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altLang="en-US" b="1">
              <a:latin typeface="Tahoma" panose="020B0604030504040204" pitchFamily="34" charset="0"/>
            </a:endParaRPr>
          </a:p>
          <a:p>
            <a:pPr eaLnBrk="1" hangingPunct="1"/>
            <a:endParaRPr lang="en-US" altLang="en-US" b="1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bubble sort</a:t>
            </a:r>
            <a:r>
              <a:rPr lang="en-US" altLang="en-US">
                <a:latin typeface="Tahoma" panose="020B0604030504040204" pitchFamily="34" charset="0"/>
              </a:rPr>
              <a:t>: Make repeated passes, swapping adjacent values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slower than selection sort (has to do more swaps)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>
              <a:latin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en-US">
              <a:latin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 2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/>
            <a:endParaRPr lang="en-US" altLang="en-US" sz="1800" b="1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insertion sort</a:t>
            </a:r>
            <a:r>
              <a:rPr lang="en-US" altLang="en-US">
                <a:latin typeface="Tahoma" panose="020B0604030504040204" pitchFamily="34" charset="0"/>
              </a:rPr>
              <a:t>: Shift each element into a sorted sub-array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faster than selection sort (examines fewer values)</a:t>
            </a:r>
          </a:p>
        </p:txBody>
      </p:sp>
      <p:graphicFrame>
        <p:nvGraphicFramePr>
          <p:cNvPr id="309252" name="Group 4">
            <a:extLst>
              <a:ext uri="{FF2B5EF4-FFF2-40B4-BE49-F238E27FC236}">
                <a16:creationId xmlns:a16="http://schemas.microsoft.com/office/drawing/2014/main" id="{4C842A09-8E9B-7D41-B2EF-296936122DA1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227138"/>
          <a:ext cx="8751888" cy="792162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9311" name="Group 63">
            <a:extLst>
              <a:ext uri="{FF2B5EF4-FFF2-40B4-BE49-F238E27FC236}">
                <a16:creationId xmlns:a16="http://schemas.microsoft.com/office/drawing/2014/main" id="{9C76A757-7E77-6B4F-A66A-1D51F8BD672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3055938"/>
          <a:ext cx="8751888" cy="792162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54" name="Text Box 122">
            <a:extLst>
              <a:ext uri="{FF2B5EF4-FFF2-40B4-BE49-F238E27FC236}">
                <a16:creationId xmlns:a16="http://schemas.microsoft.com/office/drawing/2014/main" id="{4EC587E4-808B-554C-ABC2-93E5ECCBF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3897313"/>
            <a:ext cx="460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22</a:t>
            </a:r>
          </a:p>
        </p:txBody>
      </p:sp>
      <p:sp>
        <p:nvSpPr>
          <p:cNvPr id="18555" name="Line 123">
            <a:extLst>
              <a:ext uri="{FF2B5EF4-FFF2-40B4-BE49-F238E27FC236}">
                <a16:creationId xmlns:a16="http://schemas.microsoft.com/office/drawing/2014/main" id="{9FD115F1-596D-B24D-8883-546D57F7C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151313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6" name="Text Box 124">
            <a:extLst>
              <a:ext uri="{FF2B5EF4-FFF2-40B4-BE49-F238E27FC236}">
                <a16:creationId xmlns:a16="http://schemas.microsoft.com/office/drawing/2014/main" id="{3428BBBA-0CB7-384C-A4A2-5770B9396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3911600"/>
            <a:ext cx="460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50</a:t>
            </a:r>
          </a:p>
        </p:txBody>
      </p:sp>
      <p:sp>
        <p:nvSpPr>
          <p:cNvPr id="18557" name="Line 125">
            <a:extLst>
              <a:ext uri="{FF2B5EF4-FFF2-40B4-BE49-F238E27FC236}">
                <a16:creationId xmlns:a16="http://schemas.microsoft.com/office/drawing/2014/main" id="{599C7515-3067-614A-B8BE-A7890DDFE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1513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8" name="Text Box 126">
            <a:extLst>
              <a:ext uri="{FF2B5EF4-FFF2-40B4-BE49-F238E27FC236}">
                <a16:creationId xmlns:a16="http://schemas.microsoft.com/office/drawing/2014/main" id="{B06E5658-984B-6F41-8F4A-F7943007C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3911600"/>
            <a:ext cx="460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91</a:t>
            </a:r>
          </a:p>
        </p:txBody>
      </p:sp>
      <p:sp>
        <p:nvSpPr>
          <p:cNvPr id="18559" name="Line 127">
            <a:extLst>
              <a:ext uri="{FF2B5EF4-FFF2-40B4-BE49-F238E27FC236}">
                <a16:creationId xmlns:a16="http://schemas.microsoft.com/office/drawing/2014/main" id="{88BDA294-1B5C-1844-A01A-2BD9D59CE5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151313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0" name="Text Box 128">
            <a:extLst>
              <a:ext uri="{FF2B5EF4-FFF2-40B4-BE49-F238E27FC236}">
                <a16:creationId xmlns:a16="http://schemas.microsoft.com/office/drawing/2014/main" id="{3B27D18D-484E-8340-9EE3-11E7AAE1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800" y="3911600"/>
            <a:ext cx="460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98</a:t>
            </a:r>
          </a:p>
        </p:txBody>
      </p:sp>
      <p:sp>
        <p:nvSpPr>
          <p:cNvPr id="18561" name="Line 129">
            <a:extLst>
              <a:ext uri="{FF2B5EF4-FFF2-40B4-BE49-F238E27FC236}">
                <a16:creationId xmlns:a16="http://schemas.microsoft.com/office/drawing/2014/main" id="{F77AE22A-17E6-6E41-8FCD-C6CEED4DD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6300" y="41513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9378" name="Group 130">
            <a:extLst>
              <a:ext uri="{FF2B5EF4-FFF2-40B4-BE49-F238E27FC236}">
                <a16:creationId xmlns:a16="http://schemas.microsoft.com/office/drawing/2014/main" id="{688EC9BA-2B7F-8440-B6DB-3C793ECECAB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368925"/>
          <a:ext cx="8751888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9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98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9437" name="Text Box 189">
            <a:extLst>
              <a:ext uri="{FF2B5EF4-FFF2-40B4-BE49-F238E27FC236}">
                <a16:creationId xmlns:a16="http://schemas.microsoft.com/office/drawing/2014/main" id="{10A14523-47EC-A444-A0D2-514024D0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588" y="6359525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7</a:t>
            </a:r>
          </a:p>
        </p:txBody>
      </p:sp>
      <p:sp>
        <p:nvSpPr>
          <p:cNvPr id="309438" name="Line 190">
            <a:extLst>
              <a:ext uri="{FF2B5EF4-FFF2-40B4-BE49-F238E27FC236}">
                <a16:creationId xmlns:a16="http://schemas.microsoft.com/office/drawing/2014/main" id="{BDB6F6DB-D5EC-9D4D-A8EF-876A74FAEF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2600" y="658812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39" name="Text Box 191">
            <a:extLst>
              <a:ext uri="{FF2B5EF4-FFF2-40B4-BE49-F238E27FC236}">
                <a16:creationId xmlns:a16="http://schemas.microsoft.com/office/drawing/2014/main" id="{FEB1097B-15A8-5D4F-8E3A-A6BF6CCA7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6130925"/>
            <a:ext cx="3594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EB641B"/>
              </a:buClr>
              <a:buSzPct val="95000"/>
              <a:buFont typeface="Wingdings 2" pitchFamily="2" charset="2"/>
              <a:buChar char="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2" charset="2"/>
              <a:buChar char="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B641B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itchFamily="2" charset="2"/>
              <a:buChar char="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sorted sub-array (indexes 0-7)</a:t>
            </a:r>
          </a:p>
        </p:txBody>
      </p:sp>
    </p:spTree>
    <p:extLst>
      <p:ext uri="{BB962C8B-B14F-4D97-AF65-F5344CB8AC3E}">
        <p14:creationId xmlns:p14="http://schemas.microsoft.com/office/powerpoint/2010/main" val="7139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437" grpId="0"/>
      <p:bldP spid="3094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5C581F0-0A28-9247-A96A-3FE96A7EF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0F37191-4541-6B44-B026-05E5B07E81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merge sort</a:t>
            </a:r>
            <a:r>
              <a:rPr lang="en-US" altLang="en-US">
                <a:latin typeface="Tahoma" panose="020B0604030504040204" pitchFamily="34" charset="0"/>
              </a:rPr>
              <a:t>: Repeatedly divides the data in half, sorts each half, and combines the sorted halves into a sorted whole.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The algorithm: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Divide the list into two roughly equal halves.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Sort the left half.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Sort the right half.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Merge the two sorted halves into one sorted list.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An example of a "divide and conquer" algorithm.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Invented by John von Neumann in 1945</a:t>
            </a:r>
          </a:p>
        </p:txBody>
      </p:sp>
    </p:spTree>
    <p:extLst>
      <p:ext uri="{BB962C8B-B14F-4D97-AF65-F5344CB8AC3E}">
        <p14:creationId xmlns:p14="http://schemas.microsoft.com/office/powerpoint/2010/main" val="1991861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5B4CAF2-55A1-7B4A-90E3-1C4537805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 example</a:t>
            </a:r>
          </a:p>
        </p:txBody>
      </p:sp>
      <p:graphicFrame>
        <p:nvGraphicFramePr>
          <p:cNvPr id="311299" name="Group 3">
            <a:extLst>
              <a:ext uri="{FF2B5EF4-FFF2-40B4-BE49-F238E27FC236}">
                <a16:creationId xmlns:a16="http://schemas.microsoft.com/office/drawing/2014/main" id="{856161D1-BF1C-B945-BCA2-B7064B204637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1295400"/>
          <a:ext cx="4425950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index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5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6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</a:rPr>
                        <a:t>value</a:t>
                      </a:r>
                    </a:p>
                  </a:txBody>
                  <a:tcPr marT="45648" marB="456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648" marB="456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1331" name="Group 35">
            <a:extLst>
              <a:ext uri="{FF2B5EF4-FFF2-40B4-BE49-F238E27FC236}">
                <a16:creationId xmlns:a16="http://schemas.microsoft.com/office/drawing/2014/main" id="{7D4FDB90-21FD-0941-A4D4-C91C11E60C21}"/>
              </a:ext>
            </a:extLst>
          </p:cNvPr>
          <p:cNvGraphicFramePr>
            <a:graphicFrameLocks noGrp="1"/>
          </p:cNvGraphicFramePr>
          <p:nvPr/>
        </p:nvGraphicFramePr>
        <p:xfrm>
          <a:off x="1820863" y="2562225"/>
          <a:ext cx="1795462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43" name="Group 47">
            <a:extLst>
              <a:ext uri="{FF2B5EF4-FFF2-40B4-BE49-F238E27FC236}">
                <a16:creationId xmlns:a16="http://schemas.microsoft.com/office/drawing/2014/main" id="{6181854F-EC58-174F-BCC8-DD2BE8D5F06E}"/>
              </a:ext>
            </a:extLst>
          </p:cNvPr>
          <p:cNvGraphicFramePr>
            <a:graphicFrameLocks noGrp="1"/>
          </p:cNvGraphicFramePr>
          <p:nvPr/>
        </p:nvGraphicFramePr>
        <p:xfrm>
          <a:off x="1287463" y="3276600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51" name="Group 55">
            <a:extLst>
              <a:ext uri="{FF2B5EF4-FFF2-40B4-BE49-F238E27FC236}">
                <a16:creationId xmlns:a16="http://schemas.microsoft.com/office/drawing/2014/main" id="{288177DC-F194-7A44-B640-3FB91632AD73}"/>
              </a:ext>
            </a:extLst>
          </p:cNvPr>
          <p:cNvGraphicFramePr>
            <a:graphicFrameLocks noGrp="1"/>
          </p:cNvGraphicFramePr>
          <p:nvPr/>
        </p:nvGraphicFramePr>
        <p:xfrm>
          <a:off x="1125538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57" name="Group 61">
            <a:extLst>
              <a:ext uri="{FF2B5EF4-FFF2-40B4-BE49-F238E27FC236}">
                <a16:creationId xmlns:a16="http://schemas.microsoft.com/office/drawing/2014/main" id="{2262FEEE-14CD-9147-B6DE-E3085157DC28}"/>
              </a:ext>
            </a:extLst>
          </p:cNvPr>
          <p:cNvGraphicFramePr>
            <a:graphicFrameLocks noGrp="1"/>
          </p:cNvGraphicFramePr>
          <p:nvPr/>
        </p:nvGraphicFramePr>
        <p:xfrm>
          <a:off x="1890713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63" name="Group 67">
            <a:extLst>
              <a:ext uri="{FF2B5EF4-FFF2-40B4-BE49-F238E27FC236}">
                <a16:creationId xmlns:a16="http://schemas.microsoft.com/office/drawing/2014/main" id="{4C173447-581D-0B4D-87A5-97D6B3EB5F54}"/>
              </a:ext>
            </a:extLst>
          </p:cNvPr>
          <p:cNvGraphicFramePr>
            <a:graphicFrameLocks noGrp="1"/>
          </p:cNvGraphicFramePr>
          <p:nvPr/>
        </p:nvGraphicFramePr>
        <p:xfrm>
          <a:off x="1284288" y="4633913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75">
            <a:extLst>
              <a:ext uri="{FF2B5EF4-FFF2-40B4-BE49-F238E27FC236}">
                <a16:creationId xmlns:a16="http://schemas.microsoft.com/office/drawing/2014/main" id="{DF0E4426-25EE-8A46-B54B-6F19B949C95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343400"/>
            <a:ext cx="1665288" cy="366713"/>
            <a:chOff x="288" y="2736"/>
            <a:chExt cx="1049" cy="231"/>
          </a:xfrm>
        </p:grpSpPr>
        <p:grpSp>
          <p:nvGrpSpPr>
            <p:cNvPr id="21785" name="Group 76">
              <a:extLst>
                <a:ext uri="{FF2B5EF4-FFF2-40B4-BE49-F238E27FC236}">
                  <a16:creationId xmlns:a16="http://schemas.microsoft.com/office/drawing/2014/main" id="{266DF530-02ED-A04D-9EA4-A5C284A96D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7" y="2736"/>
              <a:ext cx="480" cy="144"/>
              <a:chOff x="1056" y="2736"/>
              <a:chExt cx="480" cy="144"/>
            </a:xfrm>
          </p:grpSpPr>
          <p:sp>
            <p:nvSpPr>
              <p:cNvPr id="21787" name="Line 77">
                <a:extLst>
                  <a:ext uri="{FF2B5EF4-FFF2-40B4-BE49-F238E27FC236}">
                    <a16:creationId xmlns:a16="http://schemas.microsoft.com/office/drawing/2014/main" id="{92C2683D-6943-5E47-9B33-BB9B52001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78">
                <a:extLst>
                  <a:ext uri="{FF2B5EF4-FFF2-40B4-BE49-F238E27FC236}">
                    <a16:creationId xmlns:a16="http://schemas.microsoft.com/office/drawing/2014/main" id="{37BB141F-C814-9045-A589-0D2F8E763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86" name="Text Box 79">
              <a:extLst>
                <a:ext uri="{FF2B5EF4-FFF2-40B4-BE49-F238E27FC236}">
                  <a16:creationId xmlns:a16="http://schemas.microsoft.com/office/drawing/2014/main" id="{BF05CDCE-26B2-E44D-B3E0-0943D5ABD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736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4" name="Group 80">
            <a:extLst>
              <a:ext uri="{FF2B5EF4-FFF2-40B4-BE49-F238E27FC236}">
                <a16:creationId xmlns:a16="http://schemas.microsoft.com/office/drawing/2014/main" id="{FB0B3775-86FF-2247-B618-B21A0E23F8B0}"/>
              </a:ext>
            </a:extLst>
          </p:cNvPr>
          <p:cNvGrpSpPr>
            <a:grpSpLocks/>
          </p:cNvGrpSpPr>
          <p:nvPr/>
        </p:nvGrpSpPr>
        <p:grpSpPr bwMode="auto">
          <a:xfrm>
            <a:off x="690563" y="3505200"/>
            <a:ext cx="1355725" cy="381000"/>
            <a:chOff x="435" y="2208"/>
            <a:chExt cx="854" cy="240"/>
          </a:xfrm>
        </p:grpSpPr>
        <p:grpSp>
          <p:nvGrpSpPr>
            <p:cNvPr id="21781" name="Group 81">
              <a:extLst>
                <a:ext uri="{FF2B5EF4-FFF2-40B4-BE49-F238E27FC236}">
                  <a16:creationId xmlns:a16="http://schemas.microsoft.com/office/drawing/2014/main" id="{CE4D72C6-508A-204F-A68C-41B7FCD78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2352"/>
              <a:ext cx="384" cy="96"/>
              <a:chOff x="1104" y="2352"/>
              <a:chExt cx="384" cy="96"/>
            </a:xfrm>
          </p:grpSpPr>
          <p:sp>
            <p:nvSpPr>
              <p:cNvPr id="21783" name="Line 82">
                <a:extLst>
                  <a:ext uri="{FF2B5EF4-FFF2-40B4-BE49-F238E27FC236}">
                    <a16:creationId xmlns:a16="http://schemas.microsoft.com/office/drawing/2014/main" id="{594E2BC7-F076-DB44-A508-6023093ED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4" name="Line 83">
                <a:extLst>
                  <a:ext uri="{FF2B5EF4-FFF2-40B4-BE49-F238E27FC236}">
                    <a16:creationId xmlns:a16="http://schemas.microsoft.com/office/drawing/2014/main" id="{BDDC54CC-B8EE-3B4B-8439-71598508D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82" name="Text Box 84">
              <a:extLst>
                <a:ext uri="{FF2B5EF4-FFF2-40B4-BE49-F238E27FC236}">
                  <a16:creationId xmlns:a16="http://schemas.microsoft.com/office/drawing/2014/main" id="{3B5142C8-06F3-884D-8E65-9B897FA06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" y="2208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</p:grpSp>
      <p:graphicFrame>
        <p:nvGraphicFramePr>
          <p:cNvPr id="311381" name="Group 85">
            <a:extLst>
              <a:ext uri="{FF2B5EF4-FFF2-40B4-BE49-F238E27FC236}">
                <a16:creationId xmlns:a16="http://schemas.microsoft.com/office/drawing/2014/main" id="{A8F971CD-73A8-B84B-B04D-BABAB28BB7F5}"/>
              </a:ext>
            </a:extLst>
          </p:cNvPr>
          <p:cNvGraphicFramePr>
            <a:graphicFrameLocks noGrp="1"/>
          </p:cNvGraphicFramePr>
          <p:nvPr/>
        </p:nvGraphicFramePr>
        <p:xfrm>
          <a:off x="3257550" y="3276600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89" name="Group 93">
            <a:extLst>
              <a:ext uri="{FF2B5EF4-FFF2-40B4-BE49-F238E27FC236}">
                <a16:creationId xmlns:a16="http://schemas.microsoft.com/office/drawing/2014/main" id="{79B76FEF-55EF-014E-AEBD-FFBDA7C64BBC}"/>
              </a:ext>
            </a:extLst>
          </p:cNvPr>
          <p:cNvGraphicFramePr>
            <a:graphicFrameLocks noGrp="1"/>
          </p:cNvGraphicFramePr>
          <p:nvPr/>
        </p:nvGraphicFramePr>
        <p:xfrm>
          <a:off x="3095625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95" name="Group 99">
            <a:extLst>
              <a:ext uri="{FF2B5EF4-FFF2-40B4-BE49-F238E27FC236}">
                <a16:creationId xmlns:a16="http://schemas.microsoft.com/office/drawing/2014/main" id="{E4057807-50D8-054E-BA97-06849D28F826}"/>
              </a:ext>
            </a:extLst>
          </p:cNvPr>
          <p:cNvGraphicFramePr>
            <a:graphicFrameLocks noGrp="1"/>
          </p:cNvGraphicFramePr>
          <p:nvPr/>
        </p:nvGraphicFramePr>
        <p:xfrm>
          <a:off x="3860800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01" name="Group 105">
            <a:extLst>
              <a:ext uri="{FF2B5EF4-FFF2-40B4-BE49-F238E27FC236}">
                <a16:creationId xmlns:a16="http://schemas.microsoft.com/office/drawing/2014/main" id="{754BA6B6-FC6E-B841-A17E-B402974D5B07}"/>
              </a:ext>
            </a:extLst>
          </p:cNvPr>
          <p:cNvGraphicFramePr>
            <a:graphicFrameLocks noGrp="1"/>
          </p:cNvGraphicFramePr>
          <p:nvPr/>
        </p:nvGraphicFramePr>
        <p:xfrm>
          <a:off x="3254375" y="4633913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113">
            <a:extLst>
              <a:ext uri="{FF2B5EF4-FFF2-40B4-BE49-F238E27FC236}">
                <a16:creationId xmlns:a16="http://schemas.microsoft.com/office/drawing/2014/main" id="{55B47879-AC2B-0D4A-9CCF-05EB01A8CBDC}"/>
              </a:ext>
            </a:extLst>
          </p:cNvPr>
          <p:cNvGrpSpPr>
            <a:grpSpLocks/>
          </p:cNvGrpSpPr>
          <p:nvPr/>
        </p:nvGrpSpPr>
        <p:grpSpPr bwMode="auto">
          <a:xfrm>
            <a:off x="2427288" y="4343400"/>
            <a:ext cx="1665287" cy="366713"/>
            <a:chOff x="1529" y="2736"/>
            <a:chExt cx="1049" cy="231"/>
          </a:xfrm>
        </p:grpSpPr>
        <p:grpSp>
          <p:nvGrpSpPr>
            <p:cNvPr id="21777" name="Group 114">
              <a:extLst>
                <a:ext uri="{FF2B5EF4-FFF2-40B4-BE49-F238E27FC236}">
                  <a16:creationId xmlns:a16="http://schemas.microsoft.com/office/drawing/2014/main" id="{2766F625-278C-BC4C-A220-F53298EF4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8" y="2736"/>
              <a:ext cx="480" cy="144"/>
              <a:chOff x="2297" y="2736"/>
              <a:chExt cx="480" cy="144"/>
            </a:xfrm>
          </p:grpSpPr>
          <p:sp>
            <p:nvSpPr>
              <p:cNvPr id="21779" name="Line 115">
                <a:extLst>
                  <a:ext uri="{FF2B5EF4-FFF2-40B4-BE49-F238E27FC236}">
                    <a16:creationId xmlns:a16="http://schemas.microsoft.com/office/drawing/2014/main" id="{19AC2356-5067-2544-B78B-430A83FE2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116">
                <a:extLst>
                  <a:ext uri="{FF2B5EF4-FFF2-40B4-BE49-F238E27FC236}">
                    <a16:creationId xmlns:a16="http://schemas.microsoft.com/office/drawing/2014/main" id="{F8F0B76A-34E6-3746-B1B4-3DBA4295D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5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78" name="Text Box 117">
              <a:extLst>
                <a:ext uri="{FF2B5EF4-FFF2-40B4-BE49-F238E27FC236}">
                  <a16:creationId xmlns:a16="http://schemas.microsoft.com/office/drawing/2014/main" id="{6C7A853E-7780-8647-B858-037DB91D3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9" y="2736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8" name="Group 118">
            <a:extLst>
              <a:ext uri="{FF2B5EF4-FFF2-40B4-BE49-F238E27FC236}">
                <a16:creationId xmlns:a16="http://schemas.microsoft.com/office/drawing/2014/main" id="{56B2DC9E-28CC-9D48-936E-F639BB38533F}"/>
              </a:ext>
            </a:extLst>
          </p:cNvPr>
          <p:cNvGrpSpPr>
            <a:grpSpLocks/>
          </p:cNvGrpSpPr>
          <p:nvPr/>
        </p:nvGrpSpPr>
        <p:grpSpPr bwMode="auto">
          <a:xfrm>
            <a:off x="2660650" y="3505200"/>
            <a:ext cx="1355725" cy="381000"/>
            <a:chOff x="1676" y="2208"/>
            <a:chExt cx="854" cy="240"/>
          </a:xfrm>
        </p:grpSpPr>
        <p:grpSp>
          <p:nvGrpSpPr>
            <p:cNvPr id="21773" name="Group 119">
              <a:extLst>
                <a:ext uri="{FF2B5EF4-FFF2-40B4-BE49-F238E27FC236}">
                  <a16:creationId xmlns:a16="http://schemas.microsoft.com/office/drawing/2014/main" id="{831569E1-F30F-B24A-86E4-E3A09E0178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6" y="2352"/>
              <a:ext cx="384" cy="96"/>
              <a:chOff x="2345" y="2352"/>
              <a:chExt cx="384" cy="96"/>
            </a:xfrm>
          </p:grpSpPr>
          <p:sp>
            <p:nvSpPr>
              <p:cNvPr id="21775" name="Line 120">
                <a:extLst>
                  <a:ext uri="{FF2B5EF4-FFF2-40B4-BE49-F238E27FC236}">
                    <a16:creationId xmlns:a16="http://schemas.microsoft.com/office/drawing/2014/main" id="{F39EE79A-34E9-7F4F-8E8E-D7EB61542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45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6" name="Line 121">
                <a:extLst>
                  <a:ext uri="{FF2B5EF4-FFF2-40B4-BE49-F238E27FC236}">
                    <a16:creationId xmlns:a16="http://schemas.microsoft.com/office/drawing/2014/main" id="{D9DCC70C-B3A4-144D-A38B-430419D32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74" name="Text Box 122">
              <a:extLst>
                <a:ext uri="{FF2B5EF4-FFF2-40B4-BE49-F238E27FC236}">
                  <a16:creationId xmlns:a16="http://schemas.microsoft.com/office/drawing/2014/main" id="{0F9B743F-A9B8-924E-A2F8-FBFE91ECC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" y="2208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</p:grpSp>
      <p:grpSp>
        <p:nvGrpSpPr>
          <p:cNvPr id="10" name="Group 123">
            <a:extLst>
              <a:ext uri="{FF2B5EF4-FFF2-40B4-BE49-F238E27FC236}">
                <a16:creationId xmlns:a16="http://schemas.microsoft.com/office/drawing/2014/main" id="{8D70798E-0063-CF44-AFB4-85DC5C45B4E5}"/>
              </a:ext>
            </a:extLst>
          </p:cNvPr>
          <p:cNvGrpSpPr>
            <a:grpSpLocks/>
          </p:cNvGrpSpPr>
          <p:nvPr/>
        </p:nvGrpSpPr>
        <p:grpSpPr bwMode="auto">
          <a:xfrm>
            <a:off x="1223963" y="2819400"/>
            <a:ext cx="2422525" cy="381000"/>
            <a:chOff x="771" y="1776"/>
            <a:chExt cx="1526" cy="240"/>
          </a:xfrm>
        </p:grpSpPr>
        <p:sp>
          <p:nvSpPr>
            <p:cNvPr id="21769" name="Text Box 124">
              <a:extLst>
                <a:ext uri="{FF2B5EF4-FFF2-40B4-BE49-F238E27FC236}">
                  <a16:creationId xmlns:a16="http://schemas.microsoft.com/office/drawing/2014/main" id="{630066ED-0DED-BD46-855C-9F3D214CF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1776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  <p:grpSp>
          <p:nvGrpSpPr>
            <p:cNvPr id="21770" name="Group 125">
              <a:extLst>
                <a:ext uri="{FF2B5EF4-FFF2-40B4-BE49-F238E27FC236}">
                  <a16:creationId xmlns:a16="http://schemas.microsoft.com/office/drawing/2014/main" id="{0E6B3DA6-45BF-1842-9CB7-3670FEE796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1872"/>
              <a:ext cx="1152" cy="144"/>
              <a:chOff x="1344" y="1872"/>
              <a:chExt cx="1152" cy="144"/>
            </a:xfrm>
          </p:grpSpPr>
          <p:sp>
            <p:nvSpPr>
              <p:cNvPr id="21771" name="Line 126">
                <a:extLst>
                  <a:ext uri="{FF2B5EF4-FFF2-40B4-BE49-F238E27FC236}">
                    <a16:creationId xmlns:a16="http://schemas.microsoft.com/office/drawing/2014/main" id="{56FDE657-67FF-8A4B-A667-1B0087BC6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1872"/>
                <a:ext cx="57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127">
                <a:extLst>
                  <a:ext uri="{FF2B5EF4-FFF2-40B4-BE49-F238E27FC236}">
                    <a16:creationId xmlns:a16="http://schemas.microsoft.com/office/drawing/2014/main" id="{A27CDFA7-FF25-044E-87E2-8AD889B96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872"/>
                <a:ext cx="57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311424" name="Group 128">
            <a:extLst>
              <a:ext uri="{FF2B5EF4-FFF2-40B4-BE49-F238E27FC236}">
                <a16:creationId xmlns:a16="http://schemas.microsoft.com/office/drawing/2014/main" id="{BBCE39AD-A3D3-5E4A-BFF0-16F5F2938DFC}"/>
              </a:ext>
            </a:extLst>
          </p:cNvPr>
          <p:cNvGraphicFramePr>
            <a:graphicFrameLocks noGrp="1"/>
          </p:cNvGraphicFramePr>
          <p:nvPr/>
        </p:nvGraphicFramePr>
        <p:xfrm>
          <a:off x="1817688" y="5319713"/>
          <a:ext cx="184150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36" name="Group 140">
            <a:extLst>
              <a:ext uri="{FF2B5EF4-FFF2-40B4-BE49-F238E27FC236}">
                <a16:creationId xmlns:a16="http://schemas.microsoft.com/office/drawing/2014/main" id="{570FB75A-112E-B749-A065-3BD4E8624BF1}"/>
              </a:ext>
            </a:extLst>
          </p:cNvPr>
          <p:cNvGraphicFramePr>
            <a:graphicFrameLocks noGrp="1"/>
          </p:cNvGraphicFramePr>
          <p:nvPr/>
        </p:nvGraphicFramePr>
        <p:xfrm>
          <a:off x="6088063" y="2562225"/>
          <a:ext cx="184150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48" name="Group 152">
            <a:extLst>
              <a:ext uri="{FF2B5EF4-FFF2-40B4-BE49-F238E27FC236}">
                <a16:creationId xmlns:a16="http://schemas.microsoft.com/office/drawing/2014/main" id="{0EA5EEDF-D8F4-7A48-AB9C-8B8571AB2F10}"/>
              </a:ext>
            </a:extLst>
          </p:cNvPr>
          <p:cNvGraphicFramePr>
            <a:graphicFrameLocks noGrp="1"/>
          </p:cNvGraphicFramePr>
          <p:nvPr/>
        </p:nvGraphicFramePr>
        <p:xfrm>
          <a:off x="5554663" y="3276600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56" name="Group 160">
            <a:extLst>
              <a:ext uri="{FF2B5EF4-FFF2-40B4-BE49-F238E27FC236}">
                <a16:creationId xmlns:a16="http://schemas.microsoft.com/office/drawing/2014/main" id="{798791BC-4807-4841-9D0B-3147A67E7400}"/>
              </a:ext>
            </a:extLst>
          </p:cNvPr>
          <p:cNvGraphicFramePr>
            <a:graphicFrameLocks noGrp="1"/>
          </p:cNvGraphicFramePr>
          <p:nvPr/>
        </p:nvGraphicFramePr>
        <p:xfrm>
          <a:off x="5392738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62" name="Group 166">
            <a:extLst>
              <a:ext uri="{FF2B5EF4-FFF2-40B4-BE49-F238E27FC236}">
                <a16:creationId xmlns:a16="http://schemas.microsoft.com/office/drawing/2014/main" id="{FE39681B-805F-BA46-97F0-2AEB6ABA94DB}"/>
              </a:ext>
            </a:extLst>
          </p:cNvPr>
          <p:cNvGraphicFramePr>
            <a:graphicFrameLocks noGrp="1"/>
          </p:cNvGraphicFramePr>
          <p:nvPr/>
        </p:nvGraphicFramePr>
        <p:xfrm>
          <a:off x="6157913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68" name="Group 172">
            <a:extLst>
              <a:ext uri="{FF2B5EF4-FFF2-40B4-BE49-F238E27FC236}">
                <a16:creationId xmlns:a16="http://schemas.microsoft.com/office/drawing/2014/main" id="{E45E22F0-C709-6D46-821D-D2FB473A2556}"/>
              </a:ext>
            </a:extLst>
          </p:cNvPr>
          <p:cNvGraphicFramePr>
            <a:graphicFrameLocks noGrp="1"/>
          </p:cNvGraphicFramePr>
          <p:nvPr/>
        </p:nvGraphicFramePr>
        <p:xfrm>
          <a:off x="5551488" y="4633913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Group 180">
            <a:extLst>
              <a:ext uri="{FF2B5EF4-FFF2-40B4-BE49-F238E27FC236}">
                <a16:creationId xmlns:a16="http://schemas.microsoft.com/office/drawing/2014/main" id="{F2B7DD5F-EEE1-F94C-8BC8-C652197D40B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343400"/>
            <a:ext cx="1665288" cy="366713"/>
            <a:chOff x="2976" y="2736"/>
            <a:chExt cx="1049" cy="231"/>
          </a:xfrm>
        </p:grpSpPr>
        <p:grpSp>
          <p:nvGrpSpPr>
            <p:cNvPr id="21765" name="Group 181">
              <a:extLst>
                <a:ext uri="{FF2B5EF4-FFF2-40B4-BE49-F238E27FC236}">
                  <a16:creationId xmlns:a16="http://schemas.microsoft.com/office/drawing/2014/main" id="{370A234A-4161-7A44-A643-CBB2EB74F6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5" y="2736"/>
              <a:ext cx="480" cy="144"/>
              <a:chOff x="1056" y="2736"/>
              <a:chExt cx="480" cy="144"/>
            </a:xfrm>
          </p:grpSpPr>
          <p:sp>
            <p:nvSpPr>
              <p:cNvPr id="21767" name="Line 182">
                <a:extLst>
                  <a:ext uri="{FF2B5EF4-FFF2-40B4-BE49-F238E27FC236}">
                    <a16:creationId xmlns:a16="http://schemas.microsoft.com/office/drawing/2014/main" id="{95C241CE-9A5E-B543-8777-7AC4303DD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8" name="Line 183">
                <a:extLst>
                  <a:ext uri="{FF2B5EF4-FFF2-40B4-BE49-F238E27FC236}">
                    <a16:creationId xmlns:a16="http://schemas.microsoft.com/office/drawing/2014/main" id="{2C2A436F-D165-DB4A-9244-9DE55F5C2B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66" name="Text Box 184">
              <a:extLst>
                <a:ext uri="{FF2B5EF4-FFF2-40B4-BE49-F238E27FC236}">
                  <a16:creationId xmlns:a16="http://schemas.microsoft.com/office/drawing/2014/main" id="{044E9968-4447-614F-993E-CC193484B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736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14" name="Group 185">
            <a:extLst>
              <a:ext uri="{FF2B5EF4-FFF2-40B4-BE49-F238E27FC236}">
                <a16:creationId xmlns:a16="http://schemas.microsoft.com/office/drawing/2014/main" id="{1457A133-4F1F-9D45-99DC-843FDAEAC17C}"/>
              </a:ext>
            </a:extLst>
          </p:cNvPr>
          <p:cNvGrpSpPr>
            <a:grpSpLocks/>
          </p:cNvGrpSpPr>
          <p:nvPr/>
        </p:nvGrpSpPr>
        <p:grpSpPr bwMode="auto">
          <a:xfrm>
            <a:off x="4957763" y="3505200"/>
            <a:ext cx="1355725" cy="381000"/>
            <a:chOff x="3123" y="2208"/>
            <a:chExt cx="854" cy="240"/>
          </a:xfrm>
        </p:grpSpPr>
        <p:grpSp>
          <p:nvGrpSpPr>
            <p:cNvPr id="21761" name="Group 186">
              <a:extLst>
                <a:ext uri="{FF2B5EF4-FFF2-40B4-BE49-F238E27FC236}">
                  <a16:creationId xmlns:a16="http://schemas.microsoft.com/office/drawing/2014/main" id="{17D976B5-3AE8-884C-A3D5-4124E2E4B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3" y="2352"/>
              <a:ext cx="384" cy="96"/>
              <a:chOff x="1104" y="2352"/>
              <a:chExt cx="384" cy="96"/>
            </a:xfrm>
          </p:grpSpPr>
          <p:sp>
            <p:nvSpPr>
              <p:cNvPr id="21763" name="Line 187">
                <a:extLst>
                  <a:ext uri="{FF2B5EF4-FFF2-40B4-BE49-F238E27FC236}">
                    <a16:creationId xmlns:a16="http://schemas.microsoft.com/office/drawing/2014/main" id="{77E8DD42-D413-3544-88A5-C5354892F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04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188">
                <a:extLst>
                  <a:ext uri="{FF2B5EF4-FFF2-40B4-BE49-F238E27FC236}">
                    <a16:creationId xmlns:a16="http://schemas.microsoft.com/office/drawing/2014/main" id="{0850874E-E71D-D34D-9ABC-A9AAAB1CE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62" name="Text Box 189">
              <a:extLst>
                <a:ext uri="{FF2B5EF4-FFF2-40B4-BE49-F238E27FC236}">
                  <a16:creationId xmlns:a16="http://schemas.microsoft.com/office/drawing/2014/main" id="{3059C9DB-610C-D349-A861-C257244B3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3" y="2208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</p:grpSp>
      <p:graphicFrame>
        <p:nvGraphicFramePr>
          <p:cNvPr id="311486" name="Group 190">
            <a:extLst>
              <a:ext uri="{FF2B5EF4-FFF2-40B4-BE49-F238E27FC236}">
                <a16:creationId xmlns:a16="http://schemas.microsoft.com/office/drawing/2014/main" id="{3451D009-FCB5-424D-A0C8-A27A83B6A867}"/>
              </a:ext>
            </a:extLst>
          </p:cNvPr>
          <p:cNvGraphicFramePr>
            <a:graphicFrameLocks noGrp="1"/>
          </p:cNvGraphicFramePr>
          <p:nvPr/>
        </p:nvGraphicFramePr>
        <p:xfrm>
          <a:off x="7524750" y="3276600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94" name="Group 198">
            <a:extLst>
              <a:ext uri="{FF2B5EF4-FFF2-40B4-BE49-F238E27FC236}">
                <a16:creationId xmlns:a16="http://schemas.microsoft.com/office/drawing/2014/main" id="{7B4D744B-AEE4-CD42-B9AA-0D0BFB1C82A1}"/>
              </a:ext>
            </a:extLst>
          </p:cNvPr>
          <p:cNvGraphicFramePr>
            <a:graphicFrameLocks noGrp="1"/>
          </p:cNvGraphicFramePr>
          <p:nvPr/>
        </p:nvGraphicFramePr>
        <p:xfrm>
          <a:off x="7362825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500" name="Group 204">
            <a:extLst>
              <a:ext uri="{FF2B5EF4-FFF2-40B4-BE49-F238E27FC236}">
                <a16:creationId xmlns:a16="http://schemas.microsoft.com/office/drawing/2014/main" id="{59195541-3ABF-9A43-A10D-C1E53747DC98}"/>
              </a:ext>
            </a:extLst>
          </p:cNvPr>
          <p:cNvGraphicFramePr>
            <a:graphicFrameLocks noGrp="1"/>
          </p:cNvGraphicFramePr>
          <p:nvPr/>
        </p:nvGraphicFramePr>
        <p:xfrm>
          <a:off x="8128000" y="3948113"/>
          <a:ext cx="460375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506" name="Group 210">
            <a:extLst>
              <a:ext uri="{FF2B5EF4-FFF2-40B4-BE49-F238E27FC236}">
                <a16:creationId xmlns:a16="http://schemas.microsoft.com/office/drawing/2014/main" id="{F0C94DB6-FD91-4E44-92F5-9C52004853F6}"/>
              </a:ext>
            </a:extLst>
          </p:cNvPr>
          <p:cNvGraphicFramePr>
            <a:graphicFrameLocks noGrp="1"/>
          </p:cNvGraphicFramePr>
          <p:nvPr/>
        </p:nvGraphicFramePr>
        <p:xfrm>
          <a:off x="7521575" y="4633913"/>
          <a:ext cx="92075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" name="Group 218">
            <a:extLst>
              <a:ext uri="{FF2B5EF4-FFF2-40B4-BE49-F238E27FC236}">
                <a16:creationId xmlns:a16="http://schemas.microsoft.com/office/drawing/2014/main" id="{199D740B-5F54-2A40-BF48-C0E359559075}"/>
              </a:ext>
            </a:extLst>
          </p:cNvPr>
          <p:cNvGrpSpPr>
            <a:grpSpLocks/>
          </p:cNvGrpSpPr>
          <p:nvPr/>
        </p:nvGrpSpPr>
        <p:grpSpPr bwMode="auto">
          <a:xfrm>
            <a:off x="6694488" y="4343400"/>
            <a:ext cx="1665287" cy="366713"/>
            <a:chOff x="4217" y="2736"/>
            <a:chExt cx="1049" cy="231"/>
          </a:xfrm>
        </p:grpSpPr>
        <p:grpSp>
          <p:nvGrpSpPr>
            <p:cNvPr id="21757" name="Group 219">
              <a:extLst>
                <a:ext uri="{FF2B5EF4-FFF2-40B4-BE49-F238E27FC236}">
                  <a16:creationId xmlns:a16="http://schemas.microsoft.com/office/drawing/2014/main" id="{30CA3278-B802-9947-ADE5-737DDEC2DA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2736"/>
              <a:ext cx="480" cy="144"/>
              <a:chOff x="2297" y="2736"/>
              <a:chExt cx="480" cy="144"/>
            </a:xfrm>
          </p:grpSpPr>
          <p:sp>
            <p:nvSpPr>
              <p:cNvPr id="21759" name="Line 220">
                <a:extLst>
                  <a:ext uri="{FF2B5EF4-FFF2-40B4-BE49-F238E27FC236}">
                    <a16:creationId xmlns:a16="http://schemas.microsoft.com/office/drawing/2014/main" id="{73DA3CF3-9297-2F43-B201-5D06C9DDA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0" name="Line 221">
                <a:extLst>
                  <a:ext uri="{FF2B5EF4-FFF2-40B4-BE49-F238E27FC236}">
                    <a16:creationId xmlns:a16="http://schemas.microsoft.com/office/drawing/2014/main" id="{E9BBECEE-5EA6-4E4A-AFDC-FBF3E73CF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5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58" name="Text Box 222">
              <a:extLst>
                <a:ext uri="{FF2B5EF4-FFF2-40B4-BE49-F238E27FC236}">
                  <a16:creationId xmlns:a16="http://schemas.microsoft.com/office/drawing/2014/main" id="{E570A835-39D4-0E48-A892-E327D8B39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7" y="2736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18" name="Group 223">
            <a:extLst>
              <a:ext uri="{FF2B5EF4-FFF2-40B4-BE49-F238E27FC236}">
                <a16:creationId xmlns:a16="http://schemas.microsoft.com/office/drawing/2014/main" id="{088A2050-FA53-9948-85A5-459DE16E5D6A}"/>
              </a:ext>
            </a:extLst>
          </p:cNvPr>
          <p:cNvGrpSpPr>
            <a:grpSpLocks/>
          </p:cNvGrpSpPr>
          <p:nvPr/>
        </p:nvGrpSpPr>
        <p:grpSpPr bwMode="auto">
          <a:xfrm>
            <a:off x="6927850" y="3505200"/>
            <a:ext cx="1355725" cy="381000"/>
            <a:chOff x="4364" y="2208"/>
            <a:chExt cx="854" cy="240"/>
          </a:xfrm>
        </p:grpSpPr>
        <p:grpSp>
          <p:nvGrpSpPr>
            <p:cNvPr id="21753" name="Group 224">
              <a:extLst>
                <a:ext uri="{FF2B5EF4-FFF2-40B4-BE49-F238E27FC236}">
                  <a16:creationId xmlns:a16="http://schemas.microsoft.com/office/drawing/2014/main" id="{EFFC90D4-A2DE-B54D-806E-FD7B3B6C3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4" y="2352"/>
              <a:ext cx="384" cy="96"/>
              <a:chOff x="2345" y="2352"/>
              <a:chExt cx="384" cy="96"/>
            </a:xfrm>
          </p:grpSpPr>
          <p:sp>
            <p:nvSpPr>
              <p:cNvPr id="21755" name="Line 225">
                <a:extLst>
                  <a:ext uri="{FF2B5EF4-FFF2-40B4-BE49-F238E27FC236}">
                    <a16:creationId xmlns:a16="http://schemas.microsoft.com/office/drawing/2014/main" id="{9E48D5EC-0B78-E54C-B478-AEE34A436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45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226">
                <a:extLst>
                  <a:ext uri="{FF2B5EF4-FFF2-40B4-BE49-F238E27FC236}">
                    <a16:creationId xmlns:a16="http://schemas.microsoft.com/office/drawing/2014/main" id="{C8BAEDFE-ED10-3445-A494-5AD9A2FA8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235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54" name="Text Box 227">
              <a:extLst>
                <a:ext uri="{FF2B5EF4-FFF2-40B4-BE49-F238E27FC236}">
                  <a16:creationId xmlns:a16="http://schemas.microsoft.com/office/drawing/2014/main" id="{A1567F94-8604-C24D-963D-11B7109BD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" y="2208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</p:grpSp>
      <p:grpSp>
        <p:nvGrpSpPr>
          <p:cNvPr id="20" name="Group 228">
            <a:extLst>
              <a:ext uri="{FF2B5EF4-FFF2-40B4-BE49-F238E27FC236}">
                <a16:creationId xmlns:a16="http://schemas.microsoft.com/office/drawing/2014/main" id="{5C43AA9D-5934-0840-A126-EC901AE95CE8}"/>
              </a:ext>
            </a:extLst>
          </p:cNvPr>
          <p:cNvGrpSpPr>
            <a:grpSpLocks/>
          </p:cNvGrpSpPr>
          <p:nvPr/>
        </p:nvGrpSpPr>
        <p:grpSpPr bwMode="auto">
          <a:xfrm>
            <a:off x="5491163" y="2819400"/>
            <a:ext cx="2422525" cy="381000"/>
            <a:chOff x="3459" y="1776"/>
            <a:chExt cx="1526" cy="240"/>
          </a:xfrm>
        </p:grpSpPr>
        <p:sp>
          <p:nvSpPr>
            <p:cNvPr id="21749" name="Text Box 229">
              <a:extLst>
                <a:ext uri="{FF2B5EF4-FFF2-40B4-BE49-F238E27FC236}">
                  <a16:creationId xmlns:a16="http://schemas.microsoft.com/office/drawing/2014/main" id="{7DF2B06E-3E33-5B4C-820F-515AD82C6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" y="1776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  <p:grpSp>
          <p:nvGrpSpPr>
            <p:cNvPr id="21750" name="Group 230">
              <a:extLst>
                <a:ext uri="{FF2B5EF4-FFF2-40B4-BE49-F238E27FC236}">
                  <a16:creationId xmlns:a16="http://schemas.microsoft.com/office/drawing/2014/main" id="{40C3B47E-F463-184E-B166-B5BFDF940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3" y="1872"/>
              <a:ext cx="1152" cy="144"/>
              <a:chOff x="1344" y="1872"/>
              <a:chExt cx="1152" cy="144"/>
            </a:xfrm>
          </p:grpSpPr>
          <p:sp>
            <p:nvSpPr>
              <p:cNvPr id="21751" name="Line 231">
                <a:extLst>
                  <a:ext uri="{FF2B5EF4-FFF2-40B4-BE49-F238E27FC236}">
                    <a16:creationId xmlns:a16="http://schemas.microsoft.com/office/drawing/2014/main" id="{24766E7E-1177-454E-B2FE-157F5B82A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1872"/>
                <a:ext cx="57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2" name="Line 232">
                <a:extLst>
                  <a:ext uri="{FF2B5EF4-FFF2-40B4-BE49-F238E27FC236}">
                    <a16:creationId xmlns:a16="http://schemas.microsoft.com/office/drawing/2014/main" id="{2CF6CABE-2F60-9642-B115-F9D64917B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872"/>
                <a:ext cx="57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311529" name="Group 233">
            <a:extLst>
              <a:ext uri="{FF2B5EF4-FFF2-40B4-BE49-F238E27FC236}">
                <a16:creationId xmlns:a16="http://schemas.microsoft.com/office/drawing/2014/main" id="{4060AEAA-2E3F-FA4E-9558-A5B32682FCDC}"/>
              </a:ext>
            </a:extLst>
          </p:cNvPr>
          <p:cNvGraphicFramePr>
            <a:graphicFrameLocks noGrp="1"/>
          </p:cNvGraphicFramePr>
          <p:nvPr/>
        </p:nvGraphicFramePr>
        <p:xfrm>
          <a:off x="6084888" y="5319713"/>
          <a:ext cx="184150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541" name="Group 245">
            <a:extLst>
              <a:ext uri="{FF2B5EF4-FFF2-40B4-BE49-F238E27FC236}">
                <a16:creationId xmlns:a16="http://schemas.microsoft.com/office/drawing/2014/main" id="{6E239007-836C-1544-AEF2-3D7E2AB98A9D}"/>
              </a:ext>
            </a:extLst>
          </p:cNvPr>
          <p:cNvGraphicFramePr>
            <a:graphicFrameLocks noGrp="1"/>
          </p:cNvGraphicFramePr>
          <p:nvPr/>
        </p:nvGraphicFramePr>
        <p:xfrm>
          <a:off x="3140075" y="6157913"/>
          <a:ext cx="3683000" cy="39687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-4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65">
            <a:extLst>
              <a:ext uri="{FF2B5EF4-FFF2-40B4-BE49-F238E27FC236}">
                <a16:creationId xmlns:a16="http://schemas.microsoft.com/office/drawing/2014/main" id="{974C2340-B318-1147-8C19-4BE4350EE89B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057400"/>
            <a:ext cx="3810000" cy="457200"/>
            <a:chOff x="1824" y="1296"/>
            <a:chExt cx="2400" cy="288"/>
          </a:xfrm>
        </p:grpSpPr>
        <p:sp>
          <p:nvSpPr>
            <p:cNvPr id="21745" name="Text Box 266">
              <a:extLst>
                <a:ext uri="{FF2B5EF4-FFF2-40B4-BE49-F238E27FC236}">
                  <a16:creationId xmlns:a16="http://schemas.microsoft.com/office/drawing/2014/main" id="{E4D374A5-12B1-0C4B-A695-629BB2DF1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0" y="1296"/>
              <a:ext cx="3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split</a:t>
              </a:r>
            </a:p>
          </p:txBody>
        </p:sp>
        <p:grpSp>
          <p:nvGrpSpPr>
            <p:cNvPr id="21746" name="Group 267">
              <a:extLst>
                <a:ext uri="{FF2B5EF4-FFF2-40B4-BE49-F238E27FC236}">
                  <a16:creationId xmlns:a16="http://schemas.microsoft.com/office/drawing/2014/main" id="{5D15271E-1EC3-CA43-819C-BBC0FEC72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344"/>
              <a:ext cx="2400" cy="240"/>
              <a:chOff x="1824" y="1344"/>
              <a:chExt cx="2400" cy="240"/>
            </a:xfrm>
          </p:grpSpPr>
          <p:sp>
            <p:nvSpPr>
              <p:cNvPr id="21747" name="Line 268">
                <a:extLst>
                  <a:ext uri="{FF2B5EF4-FFF2-40B4-BE49-F238E27FC236}">
                    <a16:creationId xmlns:a16="http://schemas.microsoft.com/office/drawing/2014/main" id="{FFED59F8-2B70-E142-A212-FFF8DAAD6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1344"/>
                <a:ext cx="115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8" name="Line 269">
                <a:extLst>
                  <a:ext uri="{FF2B5EF4-FFF2-40B4-BE49-F238E27FC236}">
                    <a16:creationId xmlns:a16="http://schemas.microsoft.com/office/drawing/2014/main" id="{C2F7FAC2-9AE2-6D41-B8C7-CE25C2081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1344"/>
                <a:ext cx="124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" name="Group 270">
            <a:extLst>
              <a:ext uri="{FF2B5EF4-FFF2-40B4-BE49-F238E27FC236}">
                <a16:creationId xmlns:a16="http://schemas.microsoft.com/office/drawing/2014/main" id="{4348DB71-2184-2F49-8A2C-5C5FDFEF1881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5029200"/>
            <a:ext cx="2720975" cy="381000"/>
            <a:chOff x="631" y="3168"/>
            <a:chExt cx="1714" cy="240"/>
          </a:xfrm>
        </p:grpSpPr>
        <p:grpSp>
          <p:nvGrpSpPr>
            <p:cNvPr id="21741" name="Group 271">
              <a:extLst>
                <a:ext uri="{FF2B5EF4-FFF2-40B4-BE49-F238E27FC236}">
                  <a16:creationId xmlns:a16="http://schemas.microsoft.com/office/drawing/2014/main" id="{EDB695D5-D520-CB49-83AF-5CA049469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7" y="3168"/>
              <a:ext cx="1248" cy="144"/>
              <a:chOff x="1056" y="2736"/>
              <a:chExt cx="480" cy="144"/>
            </a:xfrm>
          </p:grpSpPr>
          <p:sp>
            <p:nvSpPr>
              <p:cNvPr id="21743" name="Line 272">
                <a:extLst>
                  <a:ext uri="{FF2B5EF4-FFF2-40B4-BE49-F238E27FC236}">
                    <a16:creationId xmlns:a16="http://schemas.microsoft.com/office/drawing/2014/main" id="{5476FF10-4926-074B-8C0A-1753FBCEC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4" name="Line 273">
                <a:extLst>
                  <a:ext uri="{FF2B5EF4-FFF2-40B4-BE49-F238E27FC236}">
                    <a16:creationId xmlns:a16="http://schemas.microsoft.com/office/drawing/2014/main" id="{447969D0-C790-7B45-9BF6-E381EB2D8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42" name="Text Box 274">
              <a:extLst>
                <a:ext uri="{FF2B5EF4-FFF2-40B4-BE49-F238E27FC236}">
                  <a16:creationId xmlns:a16="http://schemas.microsoft.com/office/drawing/2014/main" id="{23C60769-F0A1-BE4C-85F9-714EBE592C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" y="3177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26" name="Group 275">
            <a:extLst>
              <a:ext uri="{FF2B5EF4-FFF2-40B4-BE49-F238E27FC236}">
                <a16:creationId xmlns:a16="http://schemas.microsoft.com/office/drawing/2014/main" id="{24852561-DACC-5446-9948-037D848DA081}"/>
              </a:ext>
            </a:extLst>
          </p:cNvPr>
          <p:cNvGrpSpPr>
            <a:grpSpLocks/>
          </p:cNvGrpSpPr>
          <p:nvPr/>
        </p:nvGrpSpPr>
        <p:grpSpPr bwMode="auto">
          <a:xfrm>
            <a:off x="5268913" y="5029200"/>
            <a:ext cx="2720975" cy="381000"/>
            <a:chOff x="3319" y="3168"/>
            <a:chExt cx="1714" cy="240"/>
          </a:xfrm>
        </p:grpSpPr>
        <p:grpSp>
          <p:nvGrpSpPr>
            <p:cNvPr id="21737" name="Group 276">
              <a:extLst>
                <a:ext uri="{FF2B5EF4-FFF2-40B4-BE49-F238E27FC236}">
                  <a16:creationId xmlns:a16="http://schemas.microsoft.com/office/drawing/2014/main" id="{D25ACDFE-954E-164D-8FF1-00E3080F9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3168"/>
              <a:ext cx="1248" cy="144"/>
              <a:chOff x="1056" y="2736"/>
              <a:chExt cx="480" cy="144"/>
            </a:xfrm>
          </p:grpSpPr>
          <p:sp>
            <p:nvSpPr>
              <p:cNvPr id="21739" name="Line 277">
                <a:extLst>
                  <a:ext uri="{FF2B5EF4-FFF2-40B4-BE49-F238E27FC236}">
                    <a16:creationId xmlns:a16="http://schemas.microsoft.com/office/drawing/2014/main" id="{B2194CCF-A26E-124C-A818-084D0A3B7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0" name="Line 278">
                <a:extLst>
                  <a:ext uri="{FF2B5EF4-FFF2-40B4-BE49-F238E27FC236}">
                    <a16:creationId xmlns:a16="http://schemas.microsoft.com/office/drawing/2014/main" id="{3469833F-ADEA-E041-A8AD-BCC5AF0DF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38" name="Text Box 279">
              <a:extLst>
                <a:ext uri="{FF2B5EF4-FFF2-40B4-BE49-F238E27FC236}">
                  <a16:creationId xmlns:a16="http://schemas.microsoft.com/office/drawing/2014/main" id="{5BA51CA7-1905-5044-8912-2FEB96191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" y="3177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  <p:grpSp>
        <p:nvGrpSpPr>
          <p:cNvPr id="28" name="Group 280">
            <a:extLst>
              <a:ext uri="{FF2B5EF4-FFF2-40B4-BE49-F238E27FC236}">
                <a16:creationId xmlns:a16="http://schemas.microsoft.com/office/drawing/2014/main" id="{9D0CEEDA-704D-DE45-8DCA-34EA6DD13CD1}"/>
              </a:ext>
            </a:extLst>
          </p:cNvPr>
          <p:cNvGrpSpPr>
            <a:grpSpLocks/>
          </p:cNvGrpSpPr>
          <p:nvPr/>
        </p:nvGrpSpPr>
        <p:grpSpPr bwMode="auto">
          <a:xfrm>
            <a:off x="2601913" y="5715000"/>
            <a:ext cx="4408487" cy="442913"/>
            <a:chOff x="1639" y="3600"/>
            <a:chExt cx="2777" cy="279"/>
          </a:xfrm>
        </p:grpSpPr>
        <p:grpSp>
          <p:nvGrpSpPr>
            <p:cNvPr id="21733" name="Group 281">
              <a:extLst>
                <a:ext uri="{FF2B5EF4-FFF2-40B4-BE49-F238E27FC236}">
                  <a16:creationId xmlns:a16="http://schemas.microsoft.com/office/drawing/2014/main" id="{15D87714-A009-0A46-B7EB-131356DEC0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3600"/>
              <a:ext cx="2688" cy="240"/>
              <a:chOff x="1056" y="2736"/>
              <a:chExt cx="480" cy="144"/>
            </a:xfrm>
          </p:grpSpPr>
          <p:sp>
            <p:nvSpPr>
              <p:cNvPr id="21735" name="Line 282">
                <a:extLst>
                  <a:ext uri="{FF2B5EF4-FFF2-40B4-BE49-F238E27FC236}">
                    <a16:creationId xmlns:a16="http://schemas.microsoft.com/office/drawing/2014/main" id="{89F4DF70-7A95-3F4B-9289-F67BFA01E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6" name="Line 283">
                <a:extLst>
                  <a:ext uri="{FF2B5EF4-FFF2-40B4-BE49-F238E27FC236}">
                    <a16:creationId xmlns:a16="http://schemas.microsoft.com/office/drawing/2014/main" id="{BCB9F69E-56C6-4644-AD14-994726AEE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4" y="273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734" name="Text Box 284">
              <a:extLst>
                <a:ext uri="{FF2B5EF4-FFF2-40B4-BE49-F238E27FC236}">
                  <a16:creationId xmlns:a16="http://schemas.microsoft.com/office/drawing/2014/main" id="{A2FC6EBF-2EA9-744D-A3A2-BDFDE7E4E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" y="3648"/>
              <a:ext cx="52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EB641B"/>
                </a:buClr>
                <a:buSzPct val="95000"/>
                <a:buFont typeface="Wingdings 2" pitchFamily="2" charset="2"/>
                <a:buChar char="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2" charset="2"/>
                <a:buChar char="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2" charset="2"/>
                <a:buChar char="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B641B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639D"/>
                </a:buClr>
                <a:buSzPct val="65000"/>
                <a:buFont typeface="Wingdings 2" pitchFamily="2" charset="2"/>
                <a:buChar char="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merge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4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1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1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1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43E003-2224-D148-BBF0-A52C455D9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 methods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CF19A67-B211-024D-982D-832CF8A60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In Java, Set is an interface that allows you to call the following methods</a:t>
            </a:r>
          </a:p>
        </p:txBody>
      </p:sp>
      <p:graphicFrame>
        <p:nvGraphicFramePr>
          <p:cNvPr id="448516" name="Group 4">
            <a:extLst>
              <a:ext uri="{FF2B5EF4-FFF2-40B4-BE49-F238E27FC236}">
                <a16:creationId xmlns:a16="http://schemas.microsoft.com/office/drawing/2014/main" id="{AEA1E1BB-8BF1-A340-B8C6-32EFDBB6FCD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871788"/>
          <a:ext cx="8220075" cy="2778125"/>
        </p:xfrm>
        <a:graphic>
          <a:graphicData uri="http://schemas.openxmlformats.org/drawingml/2006/table">
            <a:tbl>
              <a:tblPr/>
              <a:tblGrid>
                <a:gridCol w="2397125">
                  <a:extLst>
                    <a:ext uri="{9D8B030D-6E8A-4147-A177-3AD203B41FA5}">
                      <a16:colId xmlns:a16="http://schemas.microsoft.com/office/drawing/2014/main" val="1596026820"/>
                    </a:ext>
                  </a:extLst>
                </a:gridCol>
                <a:gridCol w="5822950">
                  <a:extLst>
                    <a:ext uri="{9D8B030D-6E8A-4147-A177-3AD203B41FA5}">
                      <a16:colId xmlns:a16="http://schemas.microsoft.com/office/drawing/2014/main" val="36847944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add(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adds the given value to the set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87486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contains(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true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 if the given value is found in this set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4161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remove(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removes the given value from the set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26008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clear()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removes all elements of the set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8215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size()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the number of elements in list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086839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isEmpty()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true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 if the set's size is 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82203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toString()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returns a string such as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"[3, 42, -7, 15]"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928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7A20930-87EC-7549-A4F6-3D5680938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Merging sorted halves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C0AE675E-B996-E64F-BEBC-3B9BCD7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089025"/>
            <a:ext cx="750570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42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095008C-64DA-C54F-A370-9C50FEE2A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58E0689-4E67-9E4E-8449-AB732FFD9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latin typeface="Tahoma" panose="020B0604030504040204" pitchFamily="34" charset="0"/>
              </a:rPr>
              <a:t>merge sort</a:t>
            </a:r>
            <a:r>
              <a:rPr lang="en-US" altLang="en-US">
                <a:latin typeface="Tahoma" panose="020B0604030504040204" pitchFamily="34" charset="0"/>
              </a:rPr>
              <a:t>: Repeatedly divides the data in half, sorts each half, and combines the sorted halves into a sorted whole.</a:t>
            </a:r>
          </a:p>
          <a:p>
            <a:pPr lvl="1" eaLnBrk="1" hangingPunct="1">
              <a:buFontTx/>
              <a:buNone/>
            </a:pPr>
            <a:endParaRPr lang="en-US" altLang="en-US" sz="80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The algorithm: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Divide the list into two roughly equal halves.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Sort the left half.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Sort the right half.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Merge the two sorted halves into one sorted list.</a:t>
            </a:r>
          </a:p>
          <a:p>
            <a:pPr lvl="1"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An example of a "divide and conquer" algorithm.</a:t>
            </a:r>
          </a:p>
          <a:p>
            <a:pPr lvl="2" eaLnBrk="1" hangingPunct="1"/>
            <a:r>
              <a:rPr lang="en-US" altLang="en-US">
                <a:latin typeface="Tahoma" panose="020B0604030504040204" pitchFamily="34" charset="0"/>
              </a:rPr>
              <a:t>Invented by John von Neumann in 1945</a:t>
            </a:r>
          </a:p>
        </p:txBody>
      </p:sp>
    </p:spTree>
    <p:extLst>
      <p:ext uri="{BB962C8B-B14F-4D97-AF65-F5344CB8AC3E}">
        <p14:creationId xmlns:p14="http://schemas.microsoft.com/office/powerpoint/2010/main" val="46058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A4A96CF-A242-6449-85F4-CB59AD0F9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halves code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EB744A0-4B1A-7140-BA8E-C308BEF9C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Merges the left/right elements into a sorted result.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Precondition: left/right are sorted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merge(int[] result, int[] left,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                           int[] right)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int i1 = 0;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index into left array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int i2 = 0;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index into right array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for (int i = 0; i &lt; result.length;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if (i2 &gt;= right.length ||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(i1 &lt; left.length &amp;&amp; left[i1] &lt;= right[i2]))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result[i] = left[i1]; 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take from left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i1++;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} else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result[i] = right[i2];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take from right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    i2++;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796870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B501C45-82B4-9443-9C1D-7C7A530BD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 code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8400DE3-44E7-D348-8267-3DC04D986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Rearranges the elements of a into sorted order using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the merge sort algorithm.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mergeSort(int[] a)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// split array into two halves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int[] left  = </a:t>
            </a:r>
            <a:r>
              <a:rPr lang="en-US" altLang="en-US" sz="1800" b="1">
                <a:latin typeface="Courier New" panose="02070309020205020404" pitchFamily="49" charset="0"/>
              </a:rPr>
              <a:t>Arrays.copyOfRange(a, 0, a.length/2)</a:t>
            </a:r>
            <a:r>
              <a:rPr lang="en-US" altLang="en-US" sz="180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int[] right = </a:t>
            </a:r>
            <a:r>
              <a:rPr lang="en-US" altLang="en-US" sz="1800" b="1">
                <a:latin typeface="Courier New" panose="02070309020205020404" pitchFamily="49" charset="0"/>
              </a:rPr>
              <a:t>Arrays.copyOfRange(a, a.length/2, a.length)</a:t>
            </a:r>
            <a:r>
              <a:rPr lang="en-US" altLang="en-US" sz="180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// sort the two halves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merge the sorted halves into a sorted whole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</a:t>
            </a:r>
            <a:r>
              <a:rPr lang="en-US" altLang="en-US" sz="2000" b="1">
                <a:latin typeface="Courier New" panose="02070309020205020404" pitchFamily="49" charset="0"/>
              </a:rPr>
              <a:t>merge(a, left, right);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772549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65A5532-133D-884F-8E1A-EBB9C5C42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 code 2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EABFA3E-CA76-B642-8188-2A704FD9AD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Rearranges the elements of a into sorted order using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the merge sort algorithm (recursive).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public static void mergeSort(int[] a)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if (a.length &gt;= 2)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    // split array into two halves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</a:t>
            </a:r>
            <a:r>
              <a:rPr lang="en-US" altLang="en-US" sz="1700">
                <a:latin typeface="Courier New" panose="02070309020205020404" pitchFamily="49" charset="0"/>
              </a:rPr>
              <a:t>int[] left  = </a:t>
            </a:r>
            <a:r>
              <a:rPr lang="en-US" altLang="en-US" sz="1700" b="1">
                <a:latin typeface="Courier New" panose="02070309020205020404" pitchFamily="49" charset="0"/>
              </a:rPr>
              <a:t>Arrays.copyOfRange(a, 0, a.length/2)</a:t>
            </a:r>
            <a:r>
              <a:rPr lang="en-US" altLang="en-US" sz="170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</a:t>
            </a:r>
            <a:r>
              <a:rPr lang="en-US" altLang="en-US" sz="1700">
                <a:latin typeface="Courier New" panose="02070309020205020404" pitchFamily="49" charset="0"/>
              </a:rPr>
              <a:t>int[] right = </a:t>
            </a:r>
            <a:r>
              <a:rPr lang="en-US" altLang="en-US" sz="1700" b="1">
                <a:latin typeface="Courier New" panose="02070309020205020404" pitchFamily="49" charset="0"/>
              </a:rPr>
              <a:t>Arrays.copyOfRange(a, a.length/2, a.length)</a:t>
            </a:r>
            <a:r>
              <a:rPr lang="en-US" altLang="en-US" sz="170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7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        // sort the two halves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        mergeSort(left);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        mergeSort(right);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b="1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</a:rPr>
              <a:t>// merge the sorted halves into a sorted whole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        merge(a, left, right);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017570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C45931A-52D2-9448-8575-F8725BD61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Merge sort runtime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B98F68C-71F3-3741-8075-0A0186D93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What is the complexity class (Big-Oh) of merge sort?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19CBFD4-58DF-EC4B-8E91-34152C056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5775"/>
            <a:ext cx="6005513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24951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5CE34EB4-4250-0D41-8C05-EDBAB64B1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</a:t>
            </a:r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6F0664F1-A4E7-B04C-939A-B7467729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read: 12.5</a:t>
            </a:r>
          </a:p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Recursive backtracking</a:t>
            </a:r>
          </a:p>
        </p:txBody>
      </p:sp>
    </p:spTree>
    <p:extLst>
      <p:ext uri="{BB962C8B-B14F-4D97-AF65-F5344CB8AC3E}">
        <p14:creationId xmlns:p14="http://schemas.microsoft.com/office/powerpoint/2010/main" val="149726151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2D4EACB-BE4D-DA4C-A5B0-3C033918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Exercise: fourAB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47CD-A6D2-404B-B872-1D7422B30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fourAB</a:t>
            </a:r>
            <a:r>
              <a:rPr lang="en-US" altLang="en-US"/>
              <a:t> that prints out all strings of length 4 composed only of a’s and b’s</a:t>
            </a:r>
          </a:p>
          <a:p>
            <a:r>
              <a:rPr lang="en-US" altLang="en-US"/>
              <a:t>Example Output</a:t>
            </a:r>
          </a:p>
          <a:p>
            <a:pPr>
              <a:buFont typeface="Wingdings 2" pitchFamily="2" charset="2"/>
              <a:buNone/>
            </a:pPr>
            <a:r>
              <a:rPr lang="en-US" altLang="en-US"/>
              <a:t> 		       	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aaaa		baaa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			aaab     	baab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    		aaba		baba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			aabb		babb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    		abaa		bbaa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    		abab		bbab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			abba		bbba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  	 		abbb		bbbb</a:t>
            </a:r>
          </a:p>
          <a:p>
            <a:pPr>
              <a:buFont typeface="Wingdings 2" pitchFamily="2" charset="2"/>
              <a:buNone/>
            </a:pPr>
            <a:r>
              <a:rPr lang="en-US" altLang="en-US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9597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8CBEFBE-EAD4-B94A-86DB-7C1D3685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446B2-5072-7045-814E-7015AFE8B2E0}"/>
              </a:ext>
            </a:extLst>
          </p:cNvPr>
          <p:cNvSpPr txBox="1"/>
          <p:nvPr/>
        </p:nvSpPr>
        <p:spPr>
          <a:xfrm>
            <a:off x="3870325" y="2051050"/>
            <a:ext cx="366713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B2770-DAA5-3D42-AD9E-F89A63C1F37F}"/>
              </a:ext>
            </a:extLst>
          </p:cNvPr>
          <p:cNvSpPr txBox="1"/>
          <p:nvPr/>
        </p:nvSpPr>
        <p:spPr>
          <a:xfrm>
            <a:off x="4629150" y="1352550"/>
            <a:ext cx="36512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695AE-3750-964A-90C8-D233D84944B4}"/>
              </a:ext>
            </a:extLst>
          </p:cNvPr>
          <p:cNvSpPr txBox="1"/>
          <p:nvPr/>
        </p:nvSpPr>
        <p:spPr>
          <a:xfrm>
            <a:off x="2962275" y="2924175"/>
            <a:ext cx="471488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a</a:t>
            </a:r>
            <a:r>
              <a:rPr lang="en-US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34255F-75EF-284C-B331-4F5D06E57706}"/>
              </a:ext>
            </a:extLst>
          </p:cNvPr>
          <p:cNvSpPr txBox="1"/>
          <p:nvPr/>
        </p:nvSpPr>
        <p:spPr>
          <a:xfrm>
            <a:off x="1416050" y="3697288"/>
            <a:ext cx="658813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</a:t>
            </a:r>
            <a:r>
              <a:rPr lang="en-US" dirty="0" err="1">
                <a:solidFill>
                  <a:schemeClr val="accent2"/>
                </a:solidFill>
              </a:rPr>
              <a:t>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FEC46-47D4-4747-AF99-B7D6A7356779}"/>
              </a:ext>
            </a:extLst>
          </p:cNvPr>
          <p:cNvSpPr txBox="1"/>
          <p:nvPr/>
        </p:nvSpPr>
        <p:spPr>
          <a:xfrm>
            <a:off x="2074863" y="4554538"/>
            <a:ext cx="803275" cy="369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aaa</a:t>
            </a:r>
            <a:r>
              <a:rPr lang="en-US" dirty="0" err="1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5EB50-7478-7249-B917-A8AF94AAC5A9}"/>
              </a:ext>
            </a:extLst>
          </p:cNvPr>
          <p:cNvSpPr txBox="1"/>
          <p:nvPr/>
        </p:nvSpPr>
        <p:spPr>
          <a:xfrm>
            <a:off x="4241800" y="3697288"/>
            <a:ext cx="66040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</a:t>
            </a:r>
            <a:r>
              <a:rPr lang="en-US" dirty="0" err="1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55B86-CDD6-2D4E-BA64-4F9E6F482A38}"/>
              </a:ext>
            </a:extLst>
          </p:cNvPr>
          <p:cNvSpPr txBox="1"/>
          <p:nvPr/>
        </p:nvSpPr>
        <p:spPr>
          <a:xfrm>
            <a:off x="3517900" y="4554538"/>
            <a:ext cx="801688" cy="369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aab</a:t>
            </a:r>
            <a:r>
              <a:rPr lang="en-US" dirty="0" err="1">
                <a:solidFill>
                  <a:schemeClr val="accent2"/>
                </a:solidFill>
              </a:rPr>
              <a:t>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72CA5A-C55C-AB48-AE89-1F4AB9E22A8E}"/>
              </a:ext>
            </a:extLst>
          </p:cNvPr>
          <p:cNvSpPr txBox="1"/>
          <p:nvPr/>
        </p:nvSpPr>
        <p:spPr>
          <a:xfrm>
            <a:off x="4959350" y="4535488"/>
            <a:ext cx="803275" cy="369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aab</a:t>
            </a:r>
            <a:r>
              <a:rPr lang="en-US" dirty="0" err="1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FBE589-DDB4-B249-BD89-C93A50FE0B05}"/>
              </a:ext>
            </a:extLst>
          </p:cNvPr>
          <p:cNvSpPr txBox="1"/>
          <p:nvPr/>
        </p:nvSpPr>
        <p:spPr>
          <a:xfrm>
            <a:off x="687388" y="4535488"/>
            <a:ext cx="801687" cy="369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 err="1"/>
              <a:t>aaa</a:t>
            </a:r>
            <a:r>
              <a:rPr lang="en-US" dirty="0" err="1">
                <a:solidFill>
                  <a:schemeClr val="accent2"/>
                </a:solidFill>
              </a:rPr>
              <a:t>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A6095-105F-3F44-BD1C-0BD91C3FEE14}"/>
              </a:ext>
            </a:extLst>
          </p:cNvPr>
          <p:cNvSpPr txBox="1"/>
          <p:nvPr/>
        </p:nvSpPr>
        <p:spPr>
          <a:xfrm>
            <a:off x="4759325" y="2924175"/>
            <a:ext cx="471488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a</a:t>
            </a:r>
            <a:r>
              <a:rPr lang="en-US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FA6A6F-A37D-A541-BC12-5D78F4222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3171825"/>
            <a:ext cx="411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mr-IN" altLang="en-US">
                <a:ea typeface="Mangal" panose="02040503050203030202" pitchFamily="18" charset="0"/>
              </a:rPr>
              <a:t>…</a:t>
            </a:r>
            <a:endParaRPr lang="en-US" altLang="en-US"/>
          </a:p>
          <a:p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36F8C8-6EB1-7C49-A1EA-6894CFFD2776}"/>
              </a:ext>
            </a:extLst>
          </p:cNvPr>
          <p:cNvSpPr txBox="1"/>
          <p:nvPr/>
        </p:nvSpPr>
        <p:spPr>
          <a:xfrm>
            <a:off x="6816725" y="2051050"/>
            <a:ext cx="366713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8D4E0E-F156-2A40-A02E-6F3EC936A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2287588"/>
            <a:ext cx="411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mr-IN" altLang="en-US">
                <a:ea typeface="Mangal" panose="02040503050203030202" pitchFamily="18" charset="0"/>
              </a:rPr>
              <a:t>…</a:t>
            </a:r>
            <a:endParaRPr lang="en-US" altLang="en-US"/>
          </a:p>
          <a:p>
            <a:endParaRPr lang="en-US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5942F9-6228-144C-A49D-B052C8D8AB6B}"/>
              </a:ext>
            </a:extLst>
          </p:cNvPr>
          <p:cNvCxnSpPr>
            <a:endCxn id="6" idx="0"/>
          </p:cNvCxnSpPr>
          <p:nvPr/>
        </p:nvCxnSpPr>
        <p:spPr>
          <a:xfrm flipH="1">
            <a:off x="4052888" y="1722438"/>
            <a:ext cx="552450" cy="328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8A3305-5D18-C344-8E43-47F0412EA1FB}"/>
              </a:ext>
            </a:extLst>
          </p:cNvPr>
          <p:cNvCxnSpPr/>
          <p:nvPr/>
        </p:nvCxnSpPr>
        <p:spPr>
          <a:xfrm flipH="1">
            <a:off x="3197225" y="2419350"/>
            <a:ext cx="673100" cy="436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685AD-A275-124B-B221-F316C0A022E0}"/>
              </a:ext>
            </a:extLst>
          </p:cNvPr>
          <p:cNvCxnSpPr/>
          <p:nvPr/>
        </p:nvCxnSpPr>
        <p:spPr>
          <a:xfrm flipH="1">
            <a:off x="1771650" y="3302000"/>
            <a:ext cx="1190625" cy="369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98A265-FC5E-864B-BE29-E83EAC5301EA}"/>
              </a:ext>
            </a:extLst>
          </p:cNvPr>
          <p:cNvCxnSpPr/>
          <p:nvPr/>
        </p:nvCxnSpPr>
        <p:spPr>
          <a:xfrm flipH="1">
            <a:off x="1087438" y="4065588"/>
            <a:ext cx="328612" cy="393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F14052-EA62-5B49-97AB-0614793BF2DC}"/>
              </a:ext>
            </a:extLst>
          </p:cNvPr>
          <p:cNvCxnSpPr/>
          <p:nvPr/>
        </p:nvCxnSpPr>
        <p:spPr>
          <a:xfrm>
            <a:off x="2074863" y="4075113"/>
            <a:ext cx="392112" cy="38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799B96-0C5B-7B42-9CA0-D823B215358C}"/>
              </a:ext>
            </a:extLst>
          </p:cNvPr>
          <p:cNvCxnSpPr/>
          <p:nvPr/>
        </p:nvCxnSpPr>
        <p:spPr>
          <a:xfrm>
            <a:off x="3433763" y="3292475"/>
            <a:ext cx="1103312" cy="327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27C0F4-5BCC-5E45-A4AD-6B405EE47BAA}"/>
              </a:ext>
            </a:extLst>
          </p:cNvPr>
          <p:cNvCxnSpPr/>
          <p:nvPr/>
        </p:nvCxnSpPr>
        <p:spPr>
          <a:xfrm flipH="1">
            <a:off x="3917950" y="4065588"/>
            <a:ext cx="319088" cy="404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B6659C-2040-3546-98F9-230C041E4DD0}"/>
              </a:ext>
            </a:extLst>
          </p:cNvPr>
          <p:cNvCxnSpPr/>
          <p:nvPr/>
        </p:nvCxnSpPr>
        <p:spPr>
          <a:xfrm>
            <a:off x="4875213" y="4065588"/>
            <a:ext cx="485775" cy="349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03EE7A-CF7D-E54C-B836-1B1947DA5663}"/>
              </a:ext>
            </a:extLst>
          </p:cNvPr>
          <p:cNvCxnSpPr/>
          <p:nvPr/>
        </p:nvCxnSpPr>
        <p:spPr>
          <a:xfrm>
            <a:off x="4216400" y="2419350"/>
            <a:ext cx="776288" cy="436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38B8E6-8DC4-CB45-8580-83AE8B9181C5}"/>
              </a:ext>
            </a:extLst>
          </p:cNvPr>
          <p:cNvCxnSpPr/>
          <p:nvPr/>
        </p:nvCxnSpPr>
        <p:spPr>
          <a:xfrm>
            <a:off x="4959350" y="1722438"/>
            <a:ext cx="2041525" cy="247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/>
      <p:bldP spid="25" grpId="0" animBg="1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EE1D92C-E5AE-034B-851E-2F081BA7F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Exercise: Dice rolls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BD84C4B-9D3A-5C4A-9E63-297A1A1B6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6400800" algn="l"/>
              </a:tabLst>
            </a:pPr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</a:rPr>
              <a:t>diceRoll</a:t>
            </a:r>
            <a:r>
              <a:rPr lang="en-US" altLang="en-US"/>
              <a:t> that accepts an integer parameter representing a number of 6-sided dice to roll, and output all possible arrangements of values that could appear on the dice.</a:t>
            </a:r>
          </a:p>
          <a:p>
            <a:pPr lvl="1" eaLnBrk="1" hangingPunct="1">
              <a:tabLst>
                <a:tab pos="6400800" algn="l"/>
              </a:tabLst>
            </a:pPr>
            <a:endParaRPr lang="en-US" altLang="en-US" sz="800"/>
          </a:p>
          <a:p>
            <a:pPr lvl="1" eaLnBrk="1" hangingPunct="1">
              <a:buFontTx/>
              <a:buNone/>
              <a:tabLst>
                <a:tab pos="6400800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diceRoll(2);	diceRoll(3);</a:t>
            </a:r>
            <a:br>
              <a:rPr lang="en-US" altLang="en-US"/>
            </a:br>
            <a:endParaRPr lang="en-US" altLang="en-US"/>
          </a:p>
        </p:txBody>
      </p:sp>
      <p:graphicFrame>
        <p:nvGraphicFramePr>
          <p:cNvPr id="352457" name="Group 201">
            <a:extLst>
              <a:ext uri="{FF2B5EF4-FFF2-40B4-BE49-F238E27FC236}">
                <a16:creationId xmlns:a16="http://schemas.microsoft.com/office/drawing/2014/main" id="{AFAD43A3-1AC7-CB44-94C4-2282B56F3BF8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370263"/>
          <a:ext cx="3581400" cy="2819400"/>
        </p:xfrm>
        <a:graphic>
          <a:graphicData uri="http://schemas.openxmlformats.org/drawingml/2006/table">
            <a:tbl>
              <a:tblPr/>
              <a:tblGrid>
                <a:gridCol w="116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[1, 6]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[2, 6]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[3, 6]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[4, 6]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[5, 6]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1]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3]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4]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5]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[6, 6]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202" name="Picture 32" descr="dice">
            <a:extLst>
              <a:ext uri="{FF2B5EF4-FFF2-40B4-BE49-F238E27FC236}">
                <a16:creationId xmlns:a16="http://schemas.microsoft.com/office/drawing/2014/main" id="{2554E04D-F291-DD42-9059-4286CEB6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09963"/>
            <a:ext cx="16764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 Box 186">
            <a:extLst>
              <a:ext uri="{FF2B5EF4-FFF2-40B4-BE49-F238E27FC236}">
                <a16:creationId xmlns:a16="http://schemas.microsoft.com/office/drawing/2014/main" id="{D9039BE6-D496-6F4A-AA8B-B7CEF0CB8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370263"/>
            <a:ext cx="1284288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1]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2]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3]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4]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5]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1, 6]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2, 1]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2, 2]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[6, 6, 4]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[6, 6, 5]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[6, 6, 6]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endParaRPr lang="en-US" altLang="en-US" sz="16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4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5D3D882-49C5-3844-BAD3-89804483E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 implementation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2B2DAC0-06E9-1A45-AEF0-205236CBF1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Java, sets are represented by </a:t>
            </a:r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 type in </a:t>
            </a:r>
            <a:r>
              <a:rPr lang="en-US" altLang="en-US">
                <a:latin typeface="Courier New" panose="02070309020205020404" pitchFamily="49" charset="0"/>
              </a:rPr>
              <a:t>java.util</a:t>
            </a:r>
          </a:p>
          <a:p>
            <a:pPr lvl="1" eaLnBrk="1" hangingPunct="1"/>
            <a:endParaRPr lang="en-US" altLang="en-US" sz="120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 is implemented by </a:t>
            </a:r>
            <a:r>
              <a:rPr lang="en-US" altLang="en-US">
                <a:latin typeface="Courier New" panose="02070309020205020404" pitchFamily="49" charset="0"/>
              </a:rPr>
              <a:t>HashSet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TreeSet</a:t>
            </a:r>
            <a:r>
              <a:rPr lang="en-US" altLang="en-US"/>
              <a:t> classes</a:t>
            </a:r>
            <a:endParaRPr lang="en-US" altLang="en-US">
              <a:latin typeface="Courier New" panose="02070309020205020404" pitchFamily="49" charset="0"/>
            </a:endParaRPr>
          </a:p>
          <a:p>
            <a:pPr lvl="2" eaLnBrk="1" hangingPunct="1"/>
            <a:endParaRPr lang="en-US" altLang="en-US" sz="800">
              <a:latin typeface="Courier New" panose="02070309020205020404" pitchFamily="49" charset="0"/>
            </a:endParaRPr>
          </a:p>
          <a:p>
            <a:pPr lvl="2" eaLnBrk="1" hangingPunct="1"/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>
                <a:latin typeface="Courier New" panose="02070309020205020404" pitchFamily="49" charset="0"/>
              </a:rPr>
              <a:t>HashSet</a:t>
            </a:r>
            <a:r>
              <a:rPr lang="en-US" altLang="en-US"/>
              <a:t>: implemented using a "hash table" array;</a:t>
            </a:r>
            <a:br>
              <a:rPr lang="en-US" altLang="en-US"/>
            </a:br>
            <a:r>
              <a:rPr lang="en-US" altLang="en-US"/>
              <a:t>very fast: </a:t>
            </a:r>
            <a:r>
              <a:rPr lang="en-US" altLang="en-US" b="1"/>
              <a:t>O(1)</a:t>
            </a:r>
            <a:r>
              <a:rPr lang="en-US" altLang="en-US"/>
              <a:t> for all operations</a:t>
            </a:r>
            <a:br>
              <a:rPr lang="en-US" altLang="en-US"/>
            </a:br>
            <a:r>
              <a:rPr lang="en-US" altLang="en-US"/>
              <a:t>elements are stored in unpredictable order</a:t>
            </a:r>
            <a:br>
              <a:rPr lang="en-US" altLang="en-US"/>
            </a:br>
            <a:endParaRPr lang="en-US" altLang="en-US"/>
          </a:p>
          <a:p>
            <a:pPr lvl="1" eaLnBrk="1" hangingPunct="1"/>
            <a:r>
              <a:rPr lang="en-US" altLang="en-US">
                <a:latin typeface="Courier New" panose="02070309020205020404" pitchFamily="49" charset="0"/>
              </a:rPr>
              <a:t>TreeSet</a:t>
            </a:r>
            <a:r>
              <a:rPr lang="en-US" altLang="en-US"/>
              <a:t>: implemented using a "binary search tree";</a:t>
            </a:r>
            <a:br>
              <a:rPr lang="en-US" altLang="en-US"/>
            </a:br>
            <a:r>
              <a:rPr lang="en-US" altLang="en-US"/>
              <a:t>pretty fast: </a:t>
            </a:r>
            <a:r>
              <a:rPr lang="en-US" altLang="en-US" b="1"/>
              <a:t>O(log N)</a:t>
            </a:r>
            <a:r>
              <a:rPr lang="en-US" altLang="en-US"/>
              <a:t> for all operations</a:t>
            </a:r>
            <a:br>
              <a:rPr lang="en-US" altLang="en-US"/>
            </a:br>
            <a:r>
              <a:rPr lang="en-US" altLang="en-US"/>
              <a:t>elements are stored in sorted order</a:t>
            </a:r>
          </a:p>
          <a:p>
            <a:pPr lvl="1" eaLnBrk="1" hangingPunct="1"/>
            <a:endParaRPr lang="en-US" altLang="en-US"/>
          </a:p>
          <a:p>
            <a:pPr lvl="1" eaLnBrk="1" hangingPunct="1"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Set&lt;Integer&gt; numbers = new TreeSet&lt;Integer&gt;();</a:t>
            </a:r>
          </a:p>
          <a:p>
            <a:pPr lvl="1" eaLnBrk="1" hangingPunct="1">
              <a:buFont typeface="Wingdings 2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Set&lt;String&gt; words = new HashSet&lt;String&gt;();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C3F60C8-1391-7E43-92A6-596B9CE2B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Examining the problem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65E3A96B-8A16-CD44-9C1F-1EDEF5F90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 want to generate all possible sequences of values.</a:t>
            </a:r>
          </a:p>
          <a:p>
            <a:pPr lvl="1" eaLnBrk="1" hangingPunct="1">
              <a:buFontTx/>
              <a:buNone/>
            </a:pPr>
            <a:r>
              <a:rPr lang="en-US" altLang="en-US"/>
              <a:t>	for (each possible first die value):</a:t>
            </a:r>
          </a:p>
          <a:p>
            <a:pPr lvl="2" eaLnBrk="1" hangingPunct="1">
              <a:buFontTx/>
              <a:buNone/>
            </a:pPr>
            <a:r>
              <a:rPr lang="en-US" altLang="en-US"/>
              <a:t>	for (each possible second die value):</a:t>
            </a:r>
          </a:p>
          <a:p>
            <a:pPr lvl="3" eaLnBrk="1" hangingPunct="1">
              <a:buFontTx/>
              <a:buNone/>
            </a:pPr>
            <a:r>
              <a:rPr lang="en-US" altLang="en-US"/>
              <a:t>	for (each possible third die value):</a:t>
            </a:r>
          </a:p>
          <a:p>
            <a:pPr lvl="4" eaLnBrk="1" hangingPunct="1">
              <a:buFontTx/>
              <a:buNone/>
            </a:pPr>
            <a:r>
              <a:rPr lang="en-US" altLang="en-US"/>
              <a:t>	...</a:t>
            </a:r>
          </a:p>
          <a:p>
            <a:pPr lvl="4" eaLnBrk="1" hangingPunct="1">
              <a:buFontTx/>
              <a:buNone/>
            </a:pPr>
            <a:r>
              <a:rPr lang="en-US" altLang="en-US"/>
              <a:t>		print!</a:t>
            </a:r>
          </a:p>
          <a:p>
            <a:pPr lvl="4" eaLnBrk="1" hangingPunct="1">
              <a:buFontTx/>
              <a:buNone/>
            </a:pPr>
            <a:endParaRPr lang="en-US" altLang="en-US" sz="800"/>
          </a:p>
          <a:p>
            <a:pPr lvl="1" eaLnBrk="1" hangingPunct="1"/>
            <a:r>
              <a:rPr lang="en-US" altLang="en-US"/>
              <a:t>This is called a </a:t>
            </a:r>
            <a:r>
              <a:rPr lang="en-US" altLang="en-US" b="1"/>
              <a:t>depth-first search</a:t>
            </a:r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 can we completely explore such a large search space?</a:t>
            </a:r>
            <a:endParaRPr lang="en-US" altLang="en-US" b="1"/>
          </a:p>
        </p:txBody>
      </p:sp>
      <p:pic>
        <p:nvPicPr>
          <p:cNvPr id="10244" name="Picture 4" descr="dice2">
            <a:extLst>
              <a:ext uri="{FF2B5EF4-FFF2-40B4-BE49-F238E27FC236}">
                <a16:creationId xmlns:a16="http://schemas.microsoft.com/office/drawing/2014/main" id="{3A034C3F-4E0C-5548-A6FC-04C7B4DB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 b="6522"/>
          <a:stretch>
            <a:fillRect/>
          </a:stretch>
        </p:blipFill>
        <p:spPr bwMode="auto">
          <a:xfrm>
            <a:off x="6019800" y="2133600"/>
            <a:ext cx="2667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732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FE56F25-09D8-434E-A763-1A5D397C6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decision tree</a:t>
            </a:r>
          </a:p>
        </p:txBody>
      </p:sp>
      <p:graphicFrame>
        <p:nvGraphicFramePr>
          <p:cNvPr id="355331" name="Group 3">
            <a:extLst>
              <a:ext uri="{FF2B5EF4-FFF2-40B4-BE49-F238E27FC236}">
                <a16:creationId xmlns:a16="http://schemas.microsoft.com/office/drawing/2014/main" id="{D0B7666D-368A-7942-9451-99B36D6D0699}"/>
              </a:ext>
            </a:extLst>
          </p:cNvPr>
          <p:cNvGraphicFramePr>
            <a:graphicFrameLocks noGrp="1"/>
          </p:cNvGraphicFramePr>
          <p:nvPr/>
        </p:nvGraphicFramePr>
        <p:xfrm>
          <a:off x="3490913" y="1295400"/>
          <a:ext cx="2408237" cy="812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chosen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available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5342" name="Line 14">
            <a:extLst>
              <a:ext uri="{FF2B5EF4-FFF2-40B4-BE49-F238E27FC236}">
                <a16:creationId xmlns:a16="http://schemas.microsoft.com/office/drawing/2014/main" id="{45F041B3-E62A-0B48-BB79-98DD40E7C5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2050" y="21336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343" name="Group 15">
            <a:extLst>
              <a:ext uri="{FF2B5EF4-FFF2-40B4-BE49-F238E27FC236}">
                <a16:creationId xmlns:a16="http://schemas.microsoft.com/office/drawing/2014/main" id="{77B1B630-1C7F-7548-B76F-94E46743DA8D}"/>
              </a:ext>
            </a:extLst>
          </p:cNvPr>
          <p:cNvGraphicFramePr>
            <a:graphicFrameLocks noGrp="1"/>
          </p:cNvGraphicFramePr>
          <p:nvPr/>
        </p:nvGraphicFramePr>
        <p:xfrm>
          <a:off x="2938463" y="2387600"/>
          <a:ext cx="1404937" cy="406400"/>
        </p:xfrm>
        <a:graphic>
          <a:graphicData uri="http://schemas.openxmlformats.org/drawingml/2006/table">
            <a:tbl>
              <a:tblPr/>
              <a:tblGrid>
                <a:gridCol w="37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514" name="Group 186">
            <a:extLst>
              <a:ext uri="{FF2B5EF4-FFF2-40B4-BE49-F238E27FC236}">
                <a16:creationId xmlns:a16="http://schemas.microsoft.com/office/drawing/2014/main" id="{9831D1F6-53BC-E848-9F93-C4EE802A6DEB}"/>
              </a:ext>
            </a:extLst>
          </p:cNvPr>
          <p:cNvGraphicFramePr>
            <a:graphicFrameLocks noGrp="1"/>
          </p:cNvGraphicFramePr>
          <p:nvPr/>
        </p:nvGraphicFramePr>
        <p:xfrm>
          <a:off x="1568450" y="3175000"/>
          <a:ext cx="1541463" cy="4064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5359" name="Line 31">
            <a:extLst>
              <a:ext uri="{FF2B5EF4-FFF2-40B4-BE49-F238E27FC236}">
                <a16:creationId xmlns:a16="http://schemas.microsoft.com/office/drawing/2014/main" id="{CCA5F475-C778-8840-B80A-1B3D8B86DF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063" y="2819400"/>
            <a:ext cx="9144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527" name="Group 199">
            <a:extLst>
              <a:ext uri="{FF2B5EF4-FFF2-40B4-BE49-F238E27FC236}">
                <a16:creationId xmlns:a16="http://schemas.microsoft.com/office/drawing/2014/main" id="{ED688970-1DE5-0E4C-B87B-6A50CF780314}"/>
              </a:ext>
            </a:extLst>
          </p:cNvPr>
          <p:cNvGraphicFramePr>
            <a:graphicFrameLocks noGrp="1"/>
          </p:cNvGraphicFramePr>
          <p:nvPr/>
        </p:nvGraphicFramePr>
        <p:xfrm>
          <a:off x="349250" y="3937000"/>
          <a:ext cx="1719263" cy="4064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553" name="Group 225">
            <a:extLst>
              <a:ext uri="{FF2B5EF4-FFF2-40B4-BE49-F238E27FC236}">
                <a16:creationId xmlns:a16="http://schemas.microsoft.com/office/drawing/2014/main" id="{D1105E86-5242-C746-82BA-36F19CCAB4C2}"/>
              </a:ext>
            </a:extLst>
          </p:cNvPr>
          <p:cNvGraphicFramePr>
            <a:graphicFrameLocks noGrp="1"/>
          </p:cNvGraphicFramePr>
          <p:nvPr/>
        </p:nvGraphicFramePr>
        <p:xfrm>
          <a:off x="85725" y="4699000"/>
          <a:ext cx="1644650" cy="4064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4131340064"/>
                    </a:ext>
                  </a:extLst>
                </a:gridCol>
                <a:gridCol w="354012">
                  <a:extLst>
                    <a:ext uri="{9D8B030D-6E8A-4147-A177-3AD203B41FA5}">
                      <a16:colId xmlns:a16="http://schemas.microsoft.com/office/drawing/2014/main" val="1268980386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1, 1, 1,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482735"/>
                  </a:ext>
                </a:extLst>
              </a:tr>
            </a:tbl>
          </a:graphicData>
        </a:graphic>
      </p:graphicFrame>
      <p:graphicFrame>
        <p:nvGraphicFramePr>
          <p:cNvPr id="355516" name="Group 188">
            <a:extLst>
              <a:ext uri="{FF2B5EF4-FFF2-40B4-BE49-F238E27FC236}">
                <a16:creationId xmlns:a16="http://schemas.microsoft.com/office/drawing/2014/main" id="{B354CD2B-21B6-6F47-BC1F-6193E30DE052}"/>
              </a:ext>
            </a:extLst>
          </p:cNvPr>
          <p:cNvGraphicFramePr>
            <a:graphicFrameLocks noGrp="1"/>
          </p:cNvGraphicFramePr>
          <p:nvPr/>
        </p:nvGraphicFramePr>
        <p:xfrm>
          <a:off x="3286125" y="3175000"/>
          <a:ext cx="1558925" cy="406400"/>
        </p:xfrm>
        <a:graphic>
          <a:graphicData uri="http://schemas.openxmlformats.org/drawingml/2006/table">
            <a:tbl>
              <a:tblPr/>
              <a:tblGrid>
                <a:gridCol w="65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519" name="Group 191">
            <a:extLst>
              <a:ext uri="{FF2B5EF4-FFF2-40B4-BE49-F238E27FC236}">
                <a16:creationId xmlns:a16="http://schemas.microsoft.com/office/drawing/2014/main" id="{6B49FA0B-79EE-C24F-A4ED-C85A408A1A80}"/>
              </a:ext>
            </a:extLst>
          </p:cNvPr>
          <p:cNvGraphicFramePr>
            <a:graphicFrameLocks noGrp="1"/>
          </p:cNvGraphicFramePr>
          <p:nvPr/>
        </p:nvGraphicFramePr>
        <p:xfrm>
          <a:off x="4957763" y="3175000"/>
          <a:ext cx="1563687" cy="4064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522" name="Group 194">
            <a:extLst>
              <a:ext uri="{FF2B5EF4-FFF2-40B4-BE49-F238E27FC236}">
                <a16:creationId xmlns:a16="http://schemas.microsoft.com/office/drawing/2014/main" id="{51E76746-45B7-6647-9380-B0E3BF55A187}"/>
              </a:ext>
            </a:extLst>
          </p:cNvPr>
          <p:cNvGraphicFramePr>
            <a:graphicFrameLocks noGrp="1"/>
          </p:cNvGraphicFramePr>
          <p:nvPr/>
        </p:nvGraphicFramePr>
        <p:xfrm>
          <a:off x="6638925" y="3175000"/>
          <a:ext cx="1558925" cy="406400"/>
        </p:xfrm>
        <a:graphic>
          <a:graphicData uri="http://schemas.openxmlformats.org/drawingml/2006/table">
            <a:tbl>
              <a:tblPr/>
              <a:tblGrid>
                <a:gridCol w="65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408" name="Group 80">
            <a:extLst>
              <a:ext uri="{FF2B5EF4-FFF2-40B4-BE49-F238E27FC236}">
                <a16:creationId xmlns:a16="http://schemas.microsoft.com/office/drawing/2014/main" id="{3C211627-6529-F34B-A9F9-3A7177532EE1}"/>
              </a:ext>
            </a:extLst>
          </p:cNvPr>
          <p:cNvGraphicFramePr>
            <a:graphicFrameLocks noGrp="1"/>
          </p:cNvGraphicFramePr>
          <p:nvPr/>
        </p:nvGraphicFramePr>
        <p:xfrm>
          <a:off x="7512050" y="2362200"/>
          <a:ext cx="1524000" cy="406400"/>
        </p:xfrm>
        <a:graphic>
          <a:graphicData uri="http://schemas.openxmlformats.org/drawingml/2006/table">
            <a:tbl>
              <a:tblPr/>
              <a:tblGrid>
                <a:gridCol w="3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5416" name="Line 88">
            <a:extLst>
              <a:ext uri="{FF2B5EF4-FFF2-40B4-BE49-F238E27FC236}">
                <a16:creationId xmlns:a16="http://schemas.microsoft.com/office/drawing/2014/main" id="{FE24E07B-DBCE-5543-9BB0-DBDEC53B6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133600"/>
            <a:ext cx="2819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17" name="Line 89">
            <a:extLst>
              <a:ext uri="{FF2B5EF4-FFF2-40B4-BE49-F238E27FC236}">
                <a16:creationId xmlns:a16="http://schemas.microsoft.com/office/drawing/2014/main" id="{01A10116-39C4-2D4A-BD41-76D8754AF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063" y="2819400"/>
            <a:ext cx="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18" name="Line 90">
            <a:extLst>
              <a:ext uri="{FF2B5EF4-FFF2-40B4-BE49-F238E27FC236}">
                <a16:creationId xmlns:a16="http://schemas.microsoft.com/office/drawing/2014/main" id="{4075151C-B30E-3947-97B5-2038BD3A0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63" y="2819400"/>
            <a:ext cx="1295400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19" name="Line 91">
            <a:extLst>
              <a:ext uri="{FF2B5EF4-FFF2-40B4-BE49-F238E27FC236}">
                <a16:creationId xmlns:a16="http://schemas.microsoft.com/office/drawing/2014/main" id="{2B644583-E7D0-7D46-BFE6-89B94F027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3863" y="2819400"/>
            <a:ext cx="2590800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20" name="Line 92">
            <a:extLst>
              <a:ext uri="{FF2B5EF4-FFF2-40B4-BE49-F238E27FC236}">
                <a16:creationId xmlns:a16="http://schemas.microsoft.com/office/drawing/2014/main" id="{C072798D-C5C6-B24A-805F-4785A3077D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6863" y="35814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538" name="Group 210">
            <a:extLst>
              <a:ext uri="{FF2B5EF4-FFF2-40B4-BE49-F238E27FC236}">
                <a16:creationId xmlns:a16="http://schemas.microsoft.com/office/drawing/2014/main" id="{0C9F83FF-2028-A84D-BE43-2BCB104FDD23}"/>
              </a:ext>
            </a:extLst>
          </p:cNvPr>
          <p:cNvGraphicFramePr>
            <a:graphicFrameLocks noGrp="1"/>
          </p:cNvGraphicFramePr>
          <p:nvPr/>
        </p:nvGraphicFramePr>
        <p:xfrm>
          <a:off x="2322513" y="3937000"/>
          <a:ext cx="1760537" cy="406400"/>
        </p:xfrm>
        <a:graphic>
          <a:graphicData uri="http://schemas.openxmlformats.org/drawingml/2006/table">
            <a:tbl>
              <a:tblPr/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5540" name="Group 212">
            <a:extLst>
              <a:ext uri="{FF2B5EF4-FFF2-40B4-BE49-F238E27FC236}">
                <a16:creationId xmlns:a16="http://schemas.microsoft.com/office/drawing/2014/main" id="{54CC7BDB-FFF0-BA46-8220-9EB79EA36E38}"/>
              </a:ext>
            </a:extLst>
          </p:cNvPr>
          <p:cNvGraphicFramePr>
            <a:graphicFrameLocks noGrp="1"/>
          </p:cNvGraphicFramePr>
          <p:nvPr/>
        </p:nvGraphicFramePr>
        <p:xfrm>
          <a:off x="4310063" y="3937000"/>
          <a:ext cx="1830387" cy="406400"/>
        </p:xfrm>
        <a:graphic>
          <a:graphicData uri="http://schemas.openxmlformats.org/drawingml/2006/table">
            <a:tbl>
              <a:tblPr/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1, 1,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5437" name="Line 109">
            <a:extLst>
              <a:ext uri="{FF2B5EF4-FFF2-40B4-BE49-F238E27FC236}">
                <a16:creationId xmlns:a16="http://schemas.microsoft.com/office/drawing/2014/main" id="{1C879D2B-5DEF-D944-9029-0B1A54560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3581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38" name="Line 110">
            <a:extLst>
              <a:ext uri="{FF2B5EF4-FFF2-40B4-BE49-F238E27FC236}">
                <a16:creationId xmlns:a16="http://schemas.microsoft.com/office/drawing/2014/main" id="{61EC5A22-AE2E-8A42-9297-5336B3DE3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2263" y="35814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554" name="Group 226">
            <a:extLst>
              <a:ext uri="{FF2B5EF4-FFF2-40B4-BE49-F238E27FC236}">
                <a16:creationId xmlns:a16="http://schemas.microsoft.com/office/drawing/2014/main" id="{383E7708-E4BD-5940-AB84-8E539F662DF8}"/>
              </a:ext>
            </a:extLst>
          </p:cNvPr>
          <p:cNvGraphicFramePr>
            <a:graphicFrameLocks noGrp="1"/>
          </p:cNvGraphicFramePr>
          <p:nvPr/>
        </p:nvGraphicFramePr>
        <p:xfrm>
          <a:off x="1873250" y="4699000"/>
          <a:ext cx="1600200" cy="406400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653951618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3306693776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1, 1, 1,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552648"/>
                  </a:ext>
                </a:extLst>
              </a:tr>
            </a:tbl>
          </a:graphicData>
        </a:graphic>
      </p:graphicFrame>
      <p:sp>
        <p:nvSpPr>
          <p:cNvPr id="355447" name="Line 119">
            <a:extLst>
              <a:ext uri="{FF2B5EF4-FFF2-40B4-BE49-F238E27FC236}">
                <a16:creationId xmlns:a16="http://schemas.microsoft.com/office/drawing/2014/main" id="{9A11B5DA-09E5-F54B-B1AA-2664360F0F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2650" y="43434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48" name="Line 120">
            <a:extLst>
              <a:ext uri="{FF2B5EF4-FFF2-40B4-BE49-F238E27FC236}">
                <a16:creationId xmlns:a16="http://schemas.microsoft.com/office/drawing/2014/main" id="{B1333D00-4246-7A44-80B8-536B5DC03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050" y="43434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555" name="Group 227">
            <a:extLst>
              <a:ext uri="{FF2B5EF4-FFF2-40B4-BE49-F238E27FC236}">
                <a16:creationId xmlns:a16="http://schemas.microsoft.com/office/drawing/2014/main" id="{5C64231E-9388-E44E-B715-E32A1B60C2A1}"/>
              </a:ext>
            </a:extLst>
          </p:cNvPr>
          <p:cNvGraphicFramePr>
            <a:graphicFrameLocks noGrp="1"/>
          </p:cNvGraphicFramePr>
          <p:nvPr/>
        </p:nvGraphicFramePr>
        <p:xfrm>
          <a:off x="3930650" y="4699000"/>
          <a:ext cx="1609725" cy="406400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1526580542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9924452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1, 1, 3,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239681"/>
                  </a:ext>
                </a:extLst>
              </a:tr>
            </a:tbl>
          </a:graphicData>
        </a:graphic>
      </p:graphicFrame>
      <p:graphicFrame>
        <p:nvGraphicFramePr>
          <p:cNvPr id="355556" name="Group 228">
            <a:extLst>
              <a:ext uri="{FF2B5EF4-FFF2-40B4-BE49-F238E27FC236}">
                <a16:creationId xmlns:a16="http://schemas.microsoft.com/office/drawing/2014/main" id="{9D2589C5-5D5A-A146-AA96-DFA62AB7FEA6}"/>
              </a:ext>
            </a:extLst>
          </p:cNvPr>
          <p:cNvGraphicFramePr>
            <a:graphicFrameLocks noGrp="1"/>
          </p:cNvGraphicFramePr>
          <p:nvPr/>
        </p:nvGraphicFramePr>
        <p:xfrm>
          <a:off x="5759450" y="4699000"/>
          <a:ext cx="1676400" cy="406400"/>
        </p:xfrm>
        <a:graphic>
          <a:graphicData uri="http://schemas.openxmlformats.org/drawingml/2006/table">
            <a:tbl>
              <a:tblPr/>
              <a:tblGrid>
                <a:gridCol w="1316038">
                  <a:extLst>
                    <a:ext uri="{9D8B030D-6E8A-4147-A177-3AD203B41FA5}">
                      <a16:colId xmlns:a16="http://schemas.microsoft.com/office/drawing/2014/main" val="1111481037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115622953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1, 1, 3,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611944"/>
                  </a:ext>
                </a:extLst>
              </a:tr>
            </a:tbl>
          </a:graphicData>
        </a:graphic>
      </p:graphicFrame>
      <p:sp>
        <p:nvSpPr>
          <p:cNvPr id="355483" name="Line 155">
            <a:extLst>
              <a:ext uri="{FF2B5EF4-FFF2-40B4-BE49-F238E27FC236}">
                <a16:creationId xmlns:a16="http://schemas.microsoft.com/office/drawing/2014/main" id="{A8FFE674-D5CC-0041-A403-F82E9018FD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2650" y="43434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484" name="Line 156">
            <a:extLst>
              <a:ext uri="{FF2B5EF4-FFF2-40B4-BE49-F238E27FC236}">
                <a16:creationId xmlns:a16="http://schemas.microsoft.com/office/drawing/2014/main" id="{31E88183-F26B-FD48-B96B-38D936D05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6050" y="43434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55550" name="Group 222">
            <a:extLst>
              <a:ext uri="{FF2B5EF4-FFF2-40B4-BE49-F238E27FC236}">
                <a16:creationId xmlns:a16="http://schemas.microsoft.com/office/drawing/2014/main" id="{4E9E642D-3AAA-294D-B8D6-94CE3588E171}"/>
              </a:ext>
            </a:extLst>
          </p:cNvPr>
          <p:cNvGraphicFramePr>
            <a:graphicFrameLocks noGrp="1"/>
          </p:cNvGraphicFramePr>
          <p:nvPr/>
        </p:nvGraphicFramePr>
        <p:xfrm>
          <a:off x="6597650" y="3937000"/>
          <a:ext cx="1828800" cy="406400"/>
        </p:xfrm>
        <a:graphic>
          <a:graphicData uri="http://schemas.openxmlformats.org/drawingml/2006/table">
            <a:tbl>
              <a:tblPr/>
              <a:tblGrid>
                <a:gridCol w="1027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1, 4,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5503" name="Line 175">
            <a:extLst>
              <a:ext uri="{FF2B5EF4-FFF2-40B4-BE49-F238E27FC236}">
                <a16:creationId xmlns:a16="http://schemas.microsoft.com/office/drawing/2014/main" id="{DBD3EEFF-066D-BD49-87AA-4F9B1AB3C9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0588" y="3581400"/>
            <a:ext cx="119062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504" name="Line 176">
            <a:extLst>
              <a:ext uri="{FF2B5EF4-FFF2-40B4-BE49-F238E27FC236}">
                <a16:creationId xmlns:a16="http://schemas.microsoft.com/office/drawing/2014/main" id="{96604A7F-F54B-994E-8C57-C2CBC4849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545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55505" name="Text Box 177">
            <a:extLst>
              <a:ext uri="{FF2B5EF4-FFF2-40B4-BE49-F238E27FC236}">
                <a16:creationId xmlns:a16="http://schemas.microsoft.com/office/drawing/2014/main" id="{1EF7E73C-C141-C848-B3C6-FD8E5310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050" y="38100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06" name="Text Box 178">
            <a:extLst>
              <a:ext uri="{FF2B5EF4-FFF2-40B4-BE49-F238E27FC236}">
                <a16:creationId xmlns:a16="http://schemas.microsoft.com/office/drawing/2014/main" id="{0D47B1CB-604E-334B-92F2-067077C7E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34290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07" name="Text Box 179">
            <a:extLst>
              <a:ext uri="{FF2B5EF4-FFF2-40B4-BE49-F238E27FC236}">
                <a16:creationId xmlns:a16="http://schemas.microsoft.com/office/drawing/2014/main" id="{E1528A96-DE4A-CE48-9104-BCEE5FEDE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34290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08" name="Text Box 180">
            <a:extLst>
              <a:ext uri="{FF2B5EF4-FFF2-40B4-BE49-F238E27FC236}">
                <a16:creationId xmlns:a16="http://schemas.microsoft.com/office/drawing/2014/main" id="{B4CF4189-10D5-AD4F-ACBD-BA5074C26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3300" y="26670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09" name="Text Box 181">
            <a:extLst>
              <a:ext uri="{FF2B5EF4-FFF2-40B4-BE49-F238E27FC236}">
                <a16:creationId xmlns:a16="http://schemas.microsoft.com/office/drawing/2014/main" id="{AFDC949A-6204-4C41-9733-F2BBA3C84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50" y="41910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10" name="Text Box 182">
            <a:extLst>
              <a:ext uri="{FF2B5EF4-FFF2-40B4-BE49-F238E27FC236}">
                <a16:creationId xmlns:a16="http://schemas.microsoft.com/office/drawing/2014/main" id="{2A0280AD-52EC-774D-A3E0-17C0CD0AA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850" y="42672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51" name="Text Box 223">
            <a:extLst>
              <a:ext uri="{FF2B5EF4-FFF2-40B4-BE49-F238E27FC236}">
                <a16:creationId xmlns:a16="http://schemas.microsoft.com/office/drawing/2014/main" id="{6F40D9AA-56B7-0149-9E2A-C6187D00E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6482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  <p:sp>
        <p:nvSpPr>
          <p:cNvPr id="355552" name="Text Box 224">
            <a:extLst>
              <a:ext uri="{FF2B5EF4-FFF2-40B4-BE49-F238E27FC236}">
                <a16:creationId xmlns:a16="http://schemas.microsoft.com/office/drawing/2014/main" id="{C77767E3-F422-4742-B46B-0DFEA8127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648200"/>
            <a:ext cx="41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latin typeface="Tahoma" charset="0"/>
                <a:ea typeface="+mn-ea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295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5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5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5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5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5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5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5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5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5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5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5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5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5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5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5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5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5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5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5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5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5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5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5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5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5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5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5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5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5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5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5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5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5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5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5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5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5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5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5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5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5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5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5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5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5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5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5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5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5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5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5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5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55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5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5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5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55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55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5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55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55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55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55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55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55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55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05" grpId="0" autoUpdateAnimBg="0"/>
      <p:bldP spid="355506" grpId="0" autoUpdateAnimBg="0"/>
      <p:bldP spid="355507" grpId="0" autoUpdateAnimBg="0"/>
      <p:bldP spid="355508" grpId="0" autoUpdateAnimBg="0"/>
      <p:bldP spid="355509" grpId="0" autoUpdateAnimBg="0"/>
      <p:bldP spid="355510" grpId="0" autoUpdateAnimBg="0"/>
      <p:bldP spid="355551" grpId="0" autoUpdateAnimBg="0"/>
      <p:bldP spid="35555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05DE743C-D518-7648-96C9-50CEA463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Solving recursively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5B42FDB6-A97E-7F40-9C35-F5DDBE0D1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Pick a value for the first die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Recursively find values for the remaining dice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Repeat with other values for the first die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What is the base case?</a:t>
            </a:r>
          </a:p>
        </p:txBody>
      </p:sp>
    </p:spTree>
    <p:extLst>
      <p:ext uri="{BB962C8B-B14F-4D97-AF65-F5344CB8AC3E}">
        <p14:creationId xmlns:p14="http://schemas.microsoft.com/office/powerpoint/2010/main" val="2202795351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D24C822-C63C-3E43-A85C-C68FC7000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Private helpers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EC8805F-5AB8-7148-BA2A-125CF5CBA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Often the method doesn't accept the parameters you want.</a:t>
            </a:r>
            <a:endParaRPr lang="en-US" altLang="en-US" sz="1300"/>
          </a:p>
          <a:p>
            <a:pPr lvl="1" eaLnBrk="1" hangingPunct="1"/>
            <a:r>
              <a:rPr lang="en-US" altLang="en-US"/>
              <a:t>So write a </a:t>
            </a:r>
            <a:r>
              <a:rPr lang="en-US" altLang="en-US" b="1"/>
              <a:t>private helper</a:t>
            </a:r>
            <a:r>
              <a:rPr lang="en-US" altLang="en-US"/>
              <a:t> that accepts more parameters.</a:t>
            </a:r>
          </a:p>
          <a:p>
            <a:pPr lvl="1" eaLnBrk="1" hangingPunct="1"/>
            <a:r>
              <a:rPr lang="en-US" altLang="en-US"/>
              <a:t>Extra params can represent current state, choices made, etc.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int </a:t>
            </a:r>
            <a:r>
              <a:rPr lang="en-US" altLang="en-US" b="1"/>
              <a:t>methodName</a:t>
            </a:r>
            <a:r>
              <a:rPr lang="en-US" altLang="en-US">
                <a:latin typeface="Courier New" panose="02070309020205020404" pitchFamily="49" charset="0"/>
              </a:rPr>
              <a:t>(</a:t>
            </a:r>
            <a:r>
              <a:rPr lang="en-US" altLang="en-US" b="1"/>
              <a:t>params</a:t>
            </a:r>
            <a:r>
              <a:rPr lang="en-US" altLang="en-US">
                <a:latin typeface="Courier New" panose="02070309020205020404" pitchFamily="49" charset="0"/>
              </a:rPr>
              <a:t>):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return helper(</a:t>
            </a:r>
            <a:r>
              <a:rPr lang="en-US" altLang="en-US" b="1"/>
              <a:t>params</a:t>
            </a:r>
            <a:r>
              <a:rPr lang="en-US" altLang="en-US">
                <a:latin typeface="Courier New" panose="02070309020205020404" pitchFamily="49" charset="0"/>
              </a:rPr>
              <a:t>, </a:t>
            </a:r>
            <a:r>
              <a:rPr lang="en-US" altLang="en-US" b="1">
                <a:solidFill>
                  <a:schemeClr val="accent2"/>
                </a:solidFill>
              </a:rPr>
              <a:t>moreParams</a:t>
            </a:r>
            <a:r>
              <a:rPr lang="en-US" altLang="en-US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6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6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  <a:latin typeface="Courier New" panose="02070309020205020404" pitchFamily="49" charset="0"/>
              </a:rPr>
              <a:t>private</a:t>
            </a:r>
            <a:r>
              <a:rPr lang="en-US" altLang="en-US">
                <a:latin typeface="Courier New" panose="02070309020205020404" pitchFamily="49" charset="0"/>
              </a:rPr>
              <a:t> int helper(</a:t>
            </a:r>
            <a:r>
              <a:rPr lang="en-US" altLang="en-US" b="1"/>
              <a:t>params</a:t>
            </a:r>
            <a:r>
              <a:rPr lang="en-US" altLang="en-US">
                <a:latin typeface="Courier New" panose="02070309020205020404" pitchFamily="49" charset="0"/>
              </a:rPr>
              <a:t>, </a:t>
            </a:r>
            <a:r>
              <a:rPr lang="en-US" altLang="en-US" b="1">
                <a:solidFill>
                  <a:schemeClr val="accent2"/>
                </a:solidFill>
              </a:rPr>
              <a:t>moreParams</a:t>
            </a:r>
            <a:r>
              <a:rPr lang="en-US" altLang="en-US">
                <a:latin typeface="Courier New" panose="02070309020205020404" pitchFamily="49" charset="0"/>
              </a:rPr>
              <a:t>):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</a:t>
            </a:r>
            <a:r>
              <a:rPr lang="en-US" altLang="en-US" i="1"/>
              <a:t>(use moreParams to help solve the problem)</a:t>
            </a:r>
          </a:p>
        </p:txBody>
      </p:sp>
    </p:spTree>
    <p:extLst>
      <p:ext uri="{BB962C8B-B14F-4D97-AF65-F5344CB8AC3E}">
        <p14:creationId xmlns:p14="http://schemas.microsoft.com/office/powerpoint/2010/main" val="101786841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A894A52-3D22-CB4A-A016-814C6A691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 solution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10E0228-00DA-2F4B-A18A-E9A315D11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Prints all possible outcomes of rolling the given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number of six-sided dice in [#, #, #] format.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public static void </a:t>
            </a:r>
            <a:r>
              <a:rPr lang="en-US" altLang="en-US" sz="1900" b="1">
                <a:latin typeface="Courier New" panose="02070309020205020404" pitchFamily="49" charset="0"/>
              </a:rPr>
              <a:t>diceRolls</a:t>
            </a:r>
            <a:r>
              <a:rPr lang="en-US" altLang="en-US" sz="1900">
                <a:latin typeface="Courier New" panose="02070309020205020404" pitchFamily="49" charset="0"/>
              </a:rPr>
              <a:t>(int dice)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List&lt;Integer&gt; chosen = new ArrayList&lt;Integer&gt;();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diceRolls(dice, </a:t>
            </a:r>
            <a:r>
              <a:rPr lang="en-US" altLang="en-US" sz="1900">
                <a:solidFill>
                  <a:schemeClr val="accent2"/>
                </a:solidFill>
                <a:latin typeface="Courier New" panose="02070309020205020404" pitchFamily="49" charset="0"/>
              </a:rPr>
              <a:t>chosen</a:t>
            </a:r>
            <a:r>
              <a:rPr lang="en-US" altLang="en-US" sz="190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altLang="en-US" sz="19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private recursive helper to implement diceRolls logic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private static void </a:t>
            </a:r>
            <a:r>
              <a:rPr lang="en-US" altLang="en-US" sz="1900" b="1">
                <a:latin typeface="Courier New" panose="02070309020205020404" pitchFamily="49" charset="0"/>
              </a:rPr>
              <a:t>diceRolls</a:t>
            </a:r>
            <a:r>
              <a:rPr lang="en-US" altLang="en-US" sz="1900">
                <a:latin typeface="Courier New" panose="02070309020205020404" pitchFamily="49" charset="0"/>
              </a:rPr>
              <a:t>(int dice, 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                      </a:t>
            </a:r>
            <a:r>
              <a:rPr lang="en-US" altLang="en-US" sz="1900">
                <a:solidFill>
                  <a:schemeClr val="accent2"/>
                </a:solidFill>
                <a:latin typeface="Courier New" panose="02070309020205020404" pitchFamily="49" charset="0"/>
              </a:rPr>
              <a:t>List&lt;Integer&gt; chosen</a:t>
            </a:r>
            <a:r>
              <a:rPr lang="en-US" altLang="en-US" sz="190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if (dice == 0)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System.out.println(chosen);   // base case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} else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for (int i = 1; i &lt;= 6; i++) {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    chosen.add(i);                    </a:t>
            </a: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choose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    </a:t>
            </a:r>
            <a:r>
              <a:rPr lang="en-US" altLang="en-US" sz="1900" b="1">
                <a:latin typeface="Courier New" panose="02070309020205020404" pitchFamily="49" charset="0"/>
              </a:rPr>
              <a:t>diceRolls</a:t>
            </a:r>
            <a:r>
              <a:rPr lang="en-US" altLang="en-US" sz="1900">
                <a:latin typeface="Courier New" panose="02070309020205020404" pitchFamily="49" charset="0"/>
              </a:rPr>
              <a:t>(dice - 1, chosen);      </a:t>
            </a: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explore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    chosen.remove(chosen.size() - 1); </a:t>
            </a:r>
            <a:r>
              <a:rPr lang="en-US" altLang="en-US" sz="1900">
                <a:solidFill>
                  <a:srgbClr val="008000"/>
                </a:solidFill>
                <a:latin typeface="Courier New" panose="02070309020205020404" pitchFamily="49" charset="0"/>
              </a:rPr>
              <a:t>// un-choose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19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2166419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5C30A9F-5535-6F42-8C5F-FBA84FA6D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Backtracking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A23AA6D-2CD4-5946-AA3C-88F1444A7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backtracking</a:t>
            </a:r>
            <a:r>
              <a:rPr lang="en-US" altLang="en-US"/>
              <a:t>: Finding solution(s) by trying partial solutions and then abandoning them if they are not suitable.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a "brute force" algorithmic technique  (tries all paths)</a:t>
            </a:r>
          </a:p>
          <a:p>
            <a:pPr lvl="1" eaLnBrk="1" hangingPunct="1"/>
            <a:r>
              <a:rPr lang="en-US" altLang="en-US"/>
              <a:t>often implemented recursively</a:t>
            </a:r>
          </a:p>
          <a:p>
            <a:pPr lvl="1" eaLnBrk="1" hangingPunct="1">
              <a:buFontTx/>
              <a:buNone/>
            </a:pPr>
            <a:endParaRPr lang="en-US" altLang="en-US"/>
          </a:p>
          <a:p>
            <a:pPr lvl="1" eaLnBrk="1" hangingPunct="1">
              <a:buFontTx/>
              <a:buNone/>
            </a:pPr>
            <a:r>
              <a:rPr lang="en-US" altLang="en-US"/>
              <a:t>Applications:</a:t>
            </a:r>
          </a:p>
          <a:p>
            <a:pPr lvl="1" eaLnBrk="1" hangingPunct="1"/>
            <a:r>
              <a:rPr lang="en-US" altLang="en-US"/>
              <a:t>producing all permutations of a set of values</a:t>
            </a:r>
          </a:p>
          <a:p>
            <a:pPr lvl="1" eaLnBrk="1" hangingPunct="1"/>
            <a:r>
              <a:rPr lang="en-US" altLang="en-US"/>
              <a:t>parsing languages</a:t>
            </a:r>
          </a:p>
          <a:p>
            <a:pPr lvl="1" eaLnBrk="1" hangingPunct="1"/>
            <a:r>
              <a:rPr lang="en-US" altLang="en-US"/>
              <a:t>games: anagrams, crosswords, word jumbles, 8 queens</a:t>
            </a:r>
          </a:p>
          <a:p>
            <a:pPr lvl="1" eaLnBrk="1" hangingPunct="1"/>
            <a:r>
              <a:rPr lang="en-US" altLang="en-US"/>
              <a:t>combinatorics and logic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445771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19FC5D2-9CFF-324A-B169-4A44DDDDE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Backtracking algorithms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D74BD28-C71D-A941-A844-320B83BF5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i="1"/>
              <a:t>A general pseudo-code algorithm for backtracking problems:</a:t>
            </a:r>
          </a:p>
          <a:p>
            <a:pPr eaLnBrk="1" hangingPunct="1">
              <a:buFontTx/>
              <a:buNone/>
            </a:pPr>
            <a:endParaRPr lang="en-US" altLang="en-US" sz="1600" i="1"/>
          </a:p>
          <a:p>
            <a:pPr eaLnBrk="1" hangingPunct="1">
              <a:buFontTx/>
              <a:buNone/>
            </a:pPr>
            <a:r>
              <a:rPr lang="en-US" altLang="en-US"/>
              <a:t>Explore(</a:t>
            </a:r>
            <a:r>
              <a:rPr lang="en-US" altLang="en-US" b="1"/>
              <a:t>choices</a:t>
            </a:r>
            <a:r>
              <a:rPr lang="en-US" altLang="en-US"/>
              <a:t>):</a:t>
            </a:r>
          </a:p>
          <a:p>
            <a:pPr lvl="1" eaLnBrk="1" hangingPunct="1"/>
            <a:r>
              <a:rPr lang="en-US" altLang="en-US"/>
              <a:t>if there are no more </a:t>
            </a:r>
            <a:r>
              <a:rPr lang="en-US" altLang="en-US" b="1"/>
              <a:t>choices</a:t>
            </a:r>
            <a:r>
              <a:rPr lang="en-US" altLang="en-US"/>
              <a:t> to make:  stop.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else:</a:t>
            </a:r>
          </a:p>
          <a:p>
            <a:pPr lvl="2" eaLnBrk="1" hangingPunct="1"/>
            <a:r>
              <a:rPr lang="en-US" altLang="en-US"/>
              <a:t>Make a single choice </a:t>
            </a:r>
            <a:r>
              <a:rPr lang="en-US" altLang="en-US" b="1"/>
              <a:t>C</a:t>
            </a:r>
            <a:r>
              <a:rPr lang="en-US" altLang="en-US"/>
              <a:t>.</a:t>
            </a:r>
          </a:p>
          <a:p>
            <a:pPr lvl="2" eaLnBrk="1" hangingPunct="1"/>
            <a:r>
              <a:rPr lang="en-US" altLang="en-US"/>
              <a:t>Explore the remaining </a:t>
            </a:r>
            <a:r>
              <a:rPr lang="en-US" altLang="en-US" b="1"/>
              <a:t>choices</a:t>
            </a:r>
            <a:r>
              <a:rPr lang="en-US" altLang="en-US"/>
              <a:t>.</a:t>
            </a:r>
          </a:p>
          <a:p>
            <a:pPr lvl="2" eaLnBrk="1" hangingPunct="1"/>
            <a:r>
              <a:rPr lang="en-US" altLang="en-US"/>
              <a:t>Un-make choice </a:t>
            </a:r>
            <a:r>
              <a:rPr lang="en-US" altLang="en-US" b="1"/>
              <a:t>C</a:t>
            </a:r>
            <a:r>
              <a:rPr lang="en-US" altLang="en-US"/>
              <a:t>, if necessary.  </a:t>
            </a:r>
            <a:r>
              <a:rPr lang="en-US" altLang="en-US">
                <a:solidFill>
                  <a:schemeClr val="bg2"/>
                </a:solidFill>
              </a:rPr>
              <a:t>(backtrack!)</a:t>
            </a:r>
          </a:p>
        </p:txBody>
      </p:sp>
    </p:spTree>
    <p:extLst>
      <p:ext uri="{BB962C8B-B14F-4D97-AF65-F5344CB8AC3E}">
        <p14:creationId xmlns:p14="http://schemas.microsoft.com/office/powerpoint/2010/main" val="290342457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80E164C-844A-124F-A162-EACB59374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Backtracking strategies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1B09921-A11E-2F45-866C-1DC61A6DE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When solving a backtracking problem, ask these questions:</a:t>
            </a:r>
          </a:p>
          <a:p>
            <a:pPr lvl="1" eaLnBrk="1" hangingPunct="1"/>
            <a:r>
              <a:rPr lang="en-US" altLang="en-US"/>
              <a:t>What are the "choices" in this problem?</a:t>
            </a:r>
          </a:p>
          <a:p>
            <a:pPr lvl="2" eaLnBrk="1" hangingPunct="1"/>
            <a:r>
              <a:rPr lang="en-US" altLang="en-US"/>
              <a:t>What is the "base case"?  (How do I know when I'm out of choices?)</a:t>
            </a:r>
          </a:p>
          <a:p>
            <a:pPr lvl="2" eaLnBrk="1" hangingPunct="1"/>
            <a:endParaRPr lang="en-US" altLang="en-US" sz="1200"/>
          </a:p>
          <a:p>
            <a:pPr lvl="1" eaLnBrk="1" hangingPunct="1"/>
            <a:r>
              <a:rPr lang="en-US" altLang="en-US"/>
              <a:t>How do I "make" a choice?</a:t>
            </a:r>
          </a:p>
          <a:p>
            <a:pPr lvl="2" eaLnBrk="1" hangingPunct="1"/>
            <a:r>
              <a:rPr lang="en-US" altLang="en-US"/>
              <a:t>Do I need to create additional variables to remember my choices?</a:t>
            </a:r>
          </a:p>
          <a:p>
            <a:pPr lvl="2" eaLnBrk="1" hangingPunct="1"/>
            <a:r>
              <a:rPr lang="en-US" altLang="en-US"/>
              <a:t>Do I need to modify the values of existing variables?</a:t>
            </a:r>
          </a:p>
          <a:p>
            <a:pPr lvl="2" eaLnBrk="1" hangingPunct="1"/>
            <a:endParaRPr lang="en-US" altLang="en-US" sz="1200"/>
          </a:p>
          <a:p>
            <a:pPr lvl="1" eaLnBrk="1" hangingPunct="1"/>
            <a:r>
              <a:rPr lang="en-US" altLang="en-US"/>
              <a:t>How do I explore the rest of the choices?</a:t>
            </a:r>
          </a:p>
          <a:p>
            <a:pPr lvl="2" eaLnBrk="1" hangingPunct="1"/>
            <a:r>
              <a:rPr lang="en-US" altLang="en-US"/>
              <a:t>Do I need to remove the made choice from the list of choices?</a:t>
            </a:r>
          </a:p>
          <a:p>
            <a:pPr lvl="2" eaLnBrk="1" hangingPunct="1"/>
            <a:endParaRPr lang="en-US" altLang="en-US" sz="1200"/>
          </a:p>
          <a:p>
            <a:pPr lvl="1" eaLnBrk="1" hangingPunct="1"/>
            <a:r>
              <a:rPr lang="en-US" altLang="en-US"/>
              <a:t>Once I'm done exploring, what should I do?</a:t>
            </a:r>
          </a:p>
          <a:p>
            <a:pPr lvl="2" eaLnBrk="1" hangingPunct="1"/>
            <a:endParaRPr lang="en-US" altLang="en-US" sz="1200"/>
          </a:p>
          <a:p>
            <a:pPr lvl="1" eaLnBrk="1" hangingPunct="1"/>
            <a:r>
              <a:rPr lang="en-US" altLang="en-US"/>
              <a:t>How do I "un-make" a choice?</a:t>
            </a:r>
          </a:p>
        </p:txBody>
      </p:sp>
    </p:spTree>
    <p:extLst>
      <p:ext uri="{BB962C8B-B14F-4D97-AF65-F5344CB8AC3E}">
        <p14:creationId xmlns:p14="http://schemas.microsoft.com/office/powerpoint/2010/main" val="4073071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1D3A2F8-7AD3-394D-9E4F-7C3D86654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Exercise: Dice roll sum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F7BEE29-B08E-C748-9BA9-246A27843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5943600" algn="l"/>
              </a:tabLst>
            </a:pPr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</a:rPr>
              <a:t>diceSum</a:t>
            </a:r>
            <a:r>
              <a:rPr lang="en-US" altLang="en-US"/>
              <a:t> similar to </a:t>
            </a:r>
            <a:r>
              <a:rPr lang="en-US" altLang="en-US">
                <a:latin typeface="Courier New" panose="02070309020205020404" pitchFamily="49" charset="0"/>
              </a:rPr>
              <a:t>diceRoll</a:t>
            </a:r>
            <a:r>
              <a:rPr lang="en-US" altLang="en-US"/>
              <a:t>, but it also accepts a desired sum and prints only arrangements that add up to exactly that sum.</a:t>
            </a:r>
          </a:p>
          <a:p>
            <a:pPr lvl="1" eaLnBrk="1" hangingPunct="1">
              <a:tabLst>
                <a:tab pos="5943600" algn="l"/>
              </a:tabLst>
            </a:pPr>
            <a:endParaRPr lang="en-US" altLang="en-US" sz="800"/>
          </a:p>
          <a:p>
            <a:pPr lvl="1" eaLnBrk="1" hangingPunct="1">
              <a:buFontTx/>
              <a:buNone/>
              <a:tabLst>
                <a:tab pos="5943600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diceSum(2, 7);	diceSum(3, 7);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18436" name="Picture 18" descr="dice">
            <a:extLst>
              <a:ext uri="{FF2B5EF4-FFF2-40B4-BE49-F238E27FC236}">
                <a16:creationId xmlns:a16="http://schemas.microsoft.com/office/drawing/2014/main" id="{44AF3D9A-EF4F-DF44-83B4-3D8ADE57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48063"/>
            <a:ext cx="16764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443" name="Text Box 19">
            <a:extLst>
              <a:ext uri="{FF2B5EF4-FFF2-40B4-BE49-F238E27FC236}">
                <a16:creationId xmlns:a16="http://schemas.microsoft.com/office/drawing/2014/main" id="{8C5AAD52-D694-DA4B-8595-39E3333E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3124200"/>
            <a:ext cx="128428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1, 5]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2, 4]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3,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4,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5,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1, 4]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2,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3,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4,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1,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2,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3,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[4, 1,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[4, 2,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[5, 1, 1]</a:t>
            </a:r>
          </a:p>
        </p:txBody>
      </p:sp>
      <p:sp>
        <p:nvSpPr>
          <p:cNvPr id="18438" name="Text Box 20">
            <a:extLst>
              <a:ext uri="{FF2B5EF4-FFF2-40B4-BE49-F238E27FC236}">
                <a16:creationId xmlns:a16="http://schemas.microsoft.com/office/drawing/2014/main" id="{9B87F787-F9DE-9B41-9270-4F1B00161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9175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[1, 6]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[2, 5]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[3, 4]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[4, 3]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[5, 2]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[6, 1]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endParaRPr lang="en-US" altLang="en-US" sz="160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416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EFF4BA0-EA84-EF48-A193-E9B71BC69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all paths?</a:t>
            </a:r>
          </a:p>
        </p:txBody>
      </p:sp>
      <p:graphicFrame>
        <p:nvGraphicFramePr>
          <p:cNvPr id="361703" name="Group 231">
            <a:extLst>
              <a:ext uri="{FF2B5EF4-FFF2-40B4-BE49-F238E27FC236}">
                <a16:creationId xmlns:a16="http://schemas.microsoft.com/office/drawing/2014/main" id="{379A6F73-124B-574E-8D13-1EBC05B8CCCA}"/>
              </a:ext>
            </a:extLst>
          </p:cNvPr>
          <p:cNvGraphicFramePr>
            <a:graphicFrameLocks noGrp="1"/>
          </p:cNvGraphicFramePr>
          <p:nvPr/>
        </p:nvGraphicFramePr>
        <p:xfrm>
          <a:off x="2584450" y="1455738"/>
          <a:ext cx="3976688" cy="731837"/>
        </p:xfrm>
        <a:graphic>
          <a:graphicData uri="http://schemas.openxmlformats.org/drawingml/2006/table">
            <a:tbl>
              <a:tblPr/>
              <a:tblGrid>
                <a:gridCol w="102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chosen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available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desired sum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486" name="Line 14">
            <a:extLst>
              <a:ext uri="{FF2B5EF4-FFF2-40B4-BE49-F238E27FC236}">
                <a16:creationId xmlns:a16="http://schemas.microsoft.com/office/drawing/2014/main" id="{6EDE874D-3418-924F-A946-F34291662C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7800" y="2293938"/>
            <a:ext cx="31686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04" name="Group 232">
            <a:extLst>
              <a:ext uri="{FF2B5EF4-FFF2-40B4-BE49-F238E27FC236}">
                <a16:creationId xmlns:a16="http://schemas.microsoft.com/office/drawing/2014/main" id="{0C407E2C-3CB7-664F-885E-D5F221C011DB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7" name="Group 245">
            <a:extLst>
              <a:ext uri="{FF2B5EF4-FFF2-40B4-BE49-F238E27FC236}">
                <a16:creationId xmlns:a16="http://schemas.microsoft.com/office/drawing/2014/main" id="{067C70DD-06DF-8B46-84EF-F39DE044D4C3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03" name="Line 31">
            <a:extLst>
              <a:ext uri="{FF2B5EF4-FFF2-40B4-BE49-F238E27FC236}">
                <a16:creationId xmlns:a16="http://schemas.microsoft.com/office/drawing/2014/main" id="{C993503B-F292-1249-9A85-04A7040822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2979738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8" name="Group 316">
            <a:extLst>
              <a:ext uri="{FF2B5EF4-FFF2-40B4-BE49-F238E27FC236}">
                <a16:creationId xmlns:a16="http://schemas.microsoft.com/office/drawing/2014/main" id="{559393C0-C328-7848-A5BF-9A2AB792DDAF}"/>
              </a:ext>
            </a:extLst>
          </p:cNvPr>
          <p:cNvGraphicFramePr>
            <a:graphicFrameLocks noGrp="1"/>
          </p:cNvGraphicFramePr>
          <p:nvPr/>
        </p:nvGraphicFramePr>
        <p:xfrm>
          <a:off x="12065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2184413662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2011363924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816173"/>
                  </a:ext>
                </a:extLst>
              </a:tr>
            </a:tbl>
          </a:graphicData>
        </a:graphic>
      </p:graphicFrame>
      <p:graphicFrame>
        <p:nvGraphicFramePr>
          <p:cNvPr id="361719" name="Group 247">
            <a:extLst>
              <a:ext uri="{FF2B5EF4-FFF2-40B4-BE49-F238E27FC236}">
                <a16:creationId xmlns:a16="http://schemas.microsoft.com/office/drawing/2014/main" id="{214BBA3E-2DD5-7B4D-A369-A0FBACBE64BE}"/>
              </a:ext>
            </a:extLst>
          </p:cNvPr>
          <p:cNvGraphicFramePr>
            <a:graphicFrameLocks noGrp="1"/>
          </p:cNvGraphicFramePr>
          <p:nvPr/>
        </p:nvGraphicFramePr>
        <p:xfrm>
          <a:off x="1533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1" name="Group 249">
            <a:extLst>
              <a:ext uri="{FF2B5EF4-FFF2-40B4-BE49-F238E27FC236}">
                <a16:creationId xmlns:a16="http://schemas.microsoft.com/office/drawing/2014/main" id="{92708793-0963-5C4F-A0D8-BF03FA1867DC}"/>
              </a:ext>
            </a:extLst>
          </p:cNvPr>
          <p:cNvGraphicFramePr>
            <a:graphicFrameLocks noGrp="1"/>
          </p:cNvGraphicFramePr>
          <p:nvPr/>
        </p:nvGraphicFramePr>
        <p:xfrm>
          <a:off x="3057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3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3" name="Group 251">
            <a:extLst>
              <a:ext uri="{FF2B5EF4-FFF2-40B4-BE49-F238E27FC236}">
                <a16:creationId xmlns:a16="http://schemas.microsoft.com/office/drawing/2014/main" id="{A76EEB55-D4B5-CD41-961E-C25E3DDD265C}"/>
              </a:ext>
            </a:extLst>
          </p:cNvPr>
          <p:cNvGraphicFramePr>
            <a:graphicFrameLocks noGrp="1"/>
          </p:cNvGraphicFramePr>
          <p:nvPr/>
        </p:nvGraphicFramePr>
        <p:xfrm>
          <a:off x="4581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9" name="Group 237">
            <a:extLst>
              <a:ext uri="{FF2B5EF4-FFF2-40B4-BE49-F238E27FC236}">
                <a16:creationId xmlns:a16="http://schemas.microsoft.com/office/drawing/2014/main" id="{B8D9C0B8-BCC5-0442-9E87-31C67ABCE2E0}"/>
              </a:ext>
            </a:extLst>
          </p:cNvPr>
          <p:cNvGraphicFramePr>
            <a:graphicFrameLocks noGrp="1"/>
          </p:cNvGraphicFramePr>
          <p:nvPr/>
        </p:nvGraphicFramePr>
        <p:xfrm>
          <a:off x="7775575" y="2573338"/>
          <a:ext cx="1216025" cy="365125"/>
        </p:xfrm>
        <a:graphic>
          <a:graphicData uri="http://schemas.openxmlformats.org/drawingml/2006/table">
            <a:tbl>
              <a:tblPr/>
              <a:tblGrid>
                <a:gridCol w="3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52" name="Line 80">
            <a:extLst>
              <a:ext uri="{FF2B5EF4-FFF2-40B4-BE49-F238E27FC236}">
                <a16:creationId xmlns:a16="http://schemas.microsoft.com/office/drawing/2014/main" id="{EDEF9455-DE7B-D847-9E66-D42B15607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293938"/>
            <a:ext cx="7937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3" name="Line 81">
            <a:extLst>
              <a:ext uri="{FF2B5EF4-FFF2-40B4-BE49-F238E27FC236}">
                <a16:creationId xmlns:a16="http://schemas.microsoft.com/office/drawing/2014/main" id="{EF2C048D-0CF7-0747-A99D-349CBA01B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979738"/>
            <a:ext cx="15986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4" name="Line 82">
            <a:extLst>
              <a:ext uri="{FF2B5EF4-FFF2-40B4-BE49-F238E27FC236}">
                <a16:creationId xmlns:a16="http://schemas.microsoft.com/office/drawing/2014/main" id="{CCA3ADAF-4EB7-3A4D-AE61-82F90430F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979738"/>
            <a:ext cx="31988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5" name="Line 83">
            <a:extLst>
              <a:ext uri="{FF2B5EF4-FFF2-40B4-BE49-F238E27FC236}">
                <a16:creationId xmlns:a16="http://schemas.microsoft.com/office/drawing/2014/main" id="{EE0B7247-F061-4840-B797-7CE97BFC7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979738"/>
            <a:ext cx="4799013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6" name="Line 84">
            <a:extLst>
              <a:ext uri="{FF2B5EF4-FFF2-40B4-BE49-F238E27FC236}">
                <a16:creationId xmlns:a16="http://schemas.microsoft.com/office/drawing/2014/main" id="{F6719BC2-EADF-3D4E-9F04-F1EAE5CD99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37417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3" name="Line 101">
            <a:extLst>
              <a:ext uri="{FF2B5EF4-FFF2-40B4-BE49-F238E27FC236}">
                <a16:creationId xmlns:a16="http://schemas.microsoft.com/office/drawing/2014/main" id="{8EF0AEE7-79BB-9640-899D-2EF7E1DA8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741738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4" name="Line 102">
            <a:extLst>
              <a:ext uri="{FF2B5EF4-FFF2-40B4-BE49-F238E27FC236}">
                <a16:creationId xmlns:a16="http://schemas.microsoft.com/office/drawing/2014/main" id="{B70B2C56-97D7-E94F-9984-4EC00F2FE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374173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16" name="Text Box 144">
            <a:extLst>
              <a:ext uri="{FF2B5EF4-FFF2-40B4-BE49-F238E27FC236}">
                <a16:creationId xmlns:a16="http://schemas.microsoft.com/office/drawing/2014/main" id="{BDBFB925-6A2D-FC44-A9BF-66CE53FD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341938"/>
            <a:ext cx="393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Tahoma" charset="0"/>
                <a:ea typeface="+mn-ea"/>
              </a:rPr>
              <a:t>...</a:t>
            </a:r>
          </a:p>
        </p:txBody>
      </p:sp>
      <p:graphicFrame>
        <p:nvGraphicFramePr>
          <p:cNvPr id="361705" name="Group 233">
            <a:extLst>
              <a:ext uri="{FF2B5EF4-FFF2-40B4-BE49-F238E27FC236}">
                <a16:creationId xmlns:a16="http://schemas.microsoft.com/office/drawing/2014/main" id="{75E313B6-6807-1F43-9795-28F0A9CC5880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6" name="Group 234">
            <a:extLst>
              <a:ext uri="{FF2B5EF4-FFF2-40B4-BE49-F238E27FC236}">
                <a16:creationId xmlns:a16="http://schemas.microsoft.com/office/drawing/2014/main" id="{E1DBBD16-9432-6245-81C2-676F5062AC12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7" name="Group 235">
            <a:extLst>
              <a:ext uri="{FF2B5EF4-FFF2-40B4-BE49-F238E27FC236}">
                <a16:creationId xmlns:a16="http://schemas.microsoft.com/office/drawing/2014/main" id="{2B9D5E8B-00AF-D547-8196-A462D7C8E7C3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8" name="Group 236">
            <a:extLst>
              <a:ext uri="{FF2B5EF4-FFF2-40B4-BE49-F238E27FC236}">
                <a16:creationId xmlns:a16="http://schemas.microsoft.com/office/drawing/2014/main" id="{FCE52774-6144-D64A-9FF4-C7E94348436B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670" name="Line 198">
            <a:extLst>
              <a:ext uri="{FF2B5EF4-FFF2-40B4-BE49-F238E27FC236}">
                <a16:creationId xmlns:a16="http://schemas.microsoft.com/office/drawing/2014/main" id="{4126F56C-3644-FB41-9C0E-769E21C618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2293938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1" name="Line 199">
            <a:extLst>
              <a:ext uri="{FF2B5EF4-FFF2-40B4-BE49-F238E27FC236}">
                <a16:creationId xmlns:a16="http://schemas.microsoft.com/office/drawing/2014/main" id="{553A40CD-7AA3-EB4D-9DE5-109FF52FFA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293938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2" name="Line 200">
            <a:extLst>
              <a:ext uri="{FF2B5EF4-FFF2-40B4-BE49-F238E27FC236}">
                <a16:creationId xmlns:a16="http://schemas.microsoft.com/office/drawing/2014/main" id="{8E344F85-B880-234C-AFCA-89247AE9C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293938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3" name="Line 201">
            <a:extLst>
              <a:ext uri="{FF2B5EF4-FFF2-40B4-BE49-F238E27FC236}">
                <a16:creationId xmlns:a16="http://schemas.microsoft.com/office/drawing/2014/main" id="{106F99CC-1DDA-614A-9EAC-849A9BD155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293938"/>
            <a:ext cx="3276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29" name="Group 257">
            <a:extLst>
              <a:ext uri="{FF2B5EF4-FFF2-40B4-BE49-F238E27FC236}">
                <a16:creationId xmlns:a16="http://schemas.microsoft.com/office/drawing/2014/main" id="{191001F2-784F-F644-93A5-BCEA6EB15C16}"/>
              </a:ext>
            </a:extLst>
          </p:cNvPr>
          <p:cNvGraphicFramePr>
            <a:graphicFrameLocks noGrp="1"/>
          </p:cNvGraphicFramePr>
          <p:nvPr/>
        </p:nvGraphicFramePr>
        <p:xfrm>
          <a:off x="6105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30" name="Group 258">
            <a:extLst>
              <a:ext uri="{FF2B5EF4-FFF2-40B4-BE49-F238E27FC236}">
                <a16:creationId xmlns:a16="http://schemas.microsoft.com/office/drawing/2014/main" id="{ADBB24ED-06C3-4440-B427-DDB8DFF28902}"/>
              </a:ext>
            </a:extLst>
          </p:cNvPr>
          <p:cNvGraphicFramePr>
            <a:graphicFrameLocks noGrp="1"/>
          </p:cNvGraphicFramePr>
          <p:nvPr/>
        </p:nvGraphicFramePr>
        <p:xfrm>
          <a:off x="7629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731" name="Line 259">
            <a:extLst>
              <a:ext uri="{FF2B5EF4-FFF2-40B4-BE49-F238E27FC236}">
                <a16:creationId xmlns:a16="http://schemas.microsoft.com/office/drawing/2014/main" id="{02C8200C-EF14-9247-8245-A45710704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979738"/>
            <a:ext cx="533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732" name="Line 260">
            <a:extLst>
              <a:ext uri="{FF2B5EF4-FFF2-40B4-BE49-F238E27FC236}">
                <a16:creationId xmlns:a16="http://schemas.microsoft.com/office/drawing/2014/main" id="{AB8A7A4D-BF51-E348-A820-1AB986C74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9738"/>
            <a:ext cx="6934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9" name="Group 317">
            <a:extLst>
              <a:ext uri="{FF2B5EF4-FFF2-40B4-BE49-F238E27FC236}">
                <a16:creationId xmlns:a16="http://schemas.microsoft.com/office/drawing/2014/main" id="{F1A36C3E-0558-4947-9734-5EB44E84375D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3105483265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863884587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092209"/>
                  </a:ext>
                </a:extLst>
              </a:tr>
            </a:tbl>
          </a:graphicData>
        </a:graphic>
      </p:graphicFrame>
      <p:graphicFrame>
        <p:nvGraphicFramePr>
          <p:cNvPr id="361794" name="Group 322">
            <a:extLst>
              <a:ext uri="{FF2B5EF4-FFF2-40B4-BE49-F238E27FC236}">
                <a16:creationId xmlns:a16="http://schemas.microsoft.com/office/drawing/2014/main" id="{043BCD91-DF11-8845-A23B-7AA7E47EAEE6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2251391429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22424888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509152"/>
                  </a:ext>
                </a:extLst>
              </a:tr>
            </a:tbl>
          </a:graphicData>
        </a:graphic>
      </p:graphicFrame>
      <p:graphicFrame>
        <p:nvGraphicFramePr>
          <p:cNvPr id="361791" name="Group 319">
            <a:extLst>
              <a:ext uri="{FF2B5EF4-FFF2-40B4-BE49-F238E27FC236}">
                <a16:creationId xmlns:a16="http://schemas.microsoft.com/office/drawing/2014/main" id="{BFE38C0D-2E92-5B4B-8199-9A1A6B14A87B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969915628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2419233720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558040"/>
                  </a:ext>
                </a:extLst>
              </a:tr>
            </a:tbl>
          </a:graphicData>
        </a:graphic>
      </p:graphicFrame>
      <p:graphicFrame>
        <p:nvGraphicFramePr>
          <p:cNvPr id="361792" name="Group 320">
            <a:extLst>
              <a:ext uri="{FF2B5EF4-FFF2-40B4-BE49-F238E27FC236}">
                <a16:creationId xmlns:a16="http://schemas.microsoft.com/office/drawing/2014/main" id="{7F694165-75C5-EF4B-97D6-39B3F14FCB6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2862459515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208227737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941853"/>
                  </a:ext>
                </a:extLst>
              </a:tr>
            </a:tbl>
          </a:graphicData>
        </a:graphic>
      </p:graphicFrame>
      <p:graphicFrame>
        <p:nvGraphicFramePr>
          <p:cNvPr id="361793" name="Group 321">
            <a:extLst>
              <a:ext uri="{FF2B5EF4-FFF2-40B4-BE49-F238E27FC236}">
                <a16:creationId xmlns:a16="http://schemas.microsoft.com/office/drawing/2014/main" id="{A597C894-3D50-2E45-85F1-EBDB78515670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944013253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3322629453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059649"/>
                  </a:ext>
                </a:extLst>
              </a:tr>
            </a:tbl>
          </a:graphicData>
        </a:graphic>
      </p:graphicFrame>
      <p:graphicFrame>
        <p:nvGraphicFramePr>
          <p:cNvPr id="361795" name="Group 323">
            <a:extLst>
              <a:ext uri="{FF2B5EF4-FFF2-40B4-BE49-F238E27FC236}">
                <a16:creationId xmlns:a16="http://schemas.microsoft.com/office/drawing/2014/main" id="{F36F785E-56D3-824E-BC79-ADE77CD1BF51}"/>
              </a:ext>
            </a:extLst>
          </p:cNvPr>
          <p:cNvGraphicFramePr>
            <a:graphicFrameLocks noGrp="1"/>
          </p:cNvGraphicFramePr>
          <p:nvPr/>
        </p:nvGraphicFramePr>
        <p:xfrm>
          <a:off x="6862763" y="48847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2549038745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3248380952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379135"/>
                  </a:ext>
                </a:extLst>
              </a:tr>
            </a:tbl>
          </a:graphicData>
        </a:graphic>
      </p:graphicFrame>
      <p:sp>
        <p:nvSpPr>
          <p:cNvPr id="361803" name="Line 331">
            <a:extLst>
              <a:ext uri="{FF2B5EF4-FFF2-40B4-BE49-F238E27FC236}">
                <a16:creationId xmlns:a16="http://schemas.microsoft.com/office/drawing/2014/main" id="{324D3AE2-E3AA-5840-8542-E0725CE6D5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817938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804" name="Line 332">
            <a:extLst>
              <a:ext uri="{FF2B5EF4-FFF2-40B4-BE49-F238E27FC236}">
                <a16:creationId xmlns:a16="http://schemas.microsoft.com/office/drawing/2014/main" id="{256BF479-C76B-824F-A000-D828EFF84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817938"/>
            <a:ext cx="381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805" name="Group 333">
            <a:extLst>
              <a:ext uri="{FF2B5EF4-FFF2-40B4-BE49-F238E27FC236}">
                <a16:creationId xmlns:a16="http://schemas.microsoft.com/office/drawing/2014/main" id="{C9809569-87FA-6942-ADEE-2F49AF31FAE6}"/>
              </a:ext>
            </a:extLst>
          </p:cNvPr>
          <p:cNvGraphicFramePr>
            <a:graphicFrameLocks noGrp="1"/>
          </p:cNvGraphicFramePr>
          <p:nvPr/>
        </p:nvGraphicFramePr>
        <p:xfrm>
          <a:off x="8001000" y="48847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652012344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2753672116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75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0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3F018F4-83D5-314F-A68A-D0A6765CD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"for each" loop (7.1)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9E630A8-556B-0C42-BFB0-AFA2063E1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for (</a:t>
            </a:r>
            <a:r>
              <a:rPr lang="en-US" altLang="en-US" b="1"/>
              <a:t>type</a:t>
            </a:r>
            <a:r>
              <a:rPr lang="en-US" altLang="en-US" b="1">
                <a:latin typeface="Courier New" panose="02070309020205020404" pitchFamily="49" charset="0"/>
              </a:rPr>
              <a:t> </a:t>
            </a:r>
            <a:r>
              <a:rPr lang="en-US" altLang="en-US" b="1"/>
              <a:t>name</a:t>
            </a:r>
            <a:r>
              <a:rPr lang="en-US" altLang="en-US">
                <a:latin typeface="Courier New" panose="02070309020205020404" pitchFamily="49" charset="0"/>
              </a:rPr>
              <a:t> : </a:t>
            </a:r>
            <a:r>
              <a:rPr lang="en-US" altLang="en-US" b="1"/>
              <a:t>collection</a:t>
            </a:r>
            <a:r>
              <a:rPr lang="en-US" altLang="en-US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 </a:t>
            </a:r>
            <a:r>
              <a:rPr lang="en-US" altLang="en-US" b="1"/>
              <a:t>statements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}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Provides a clean syntax for looping over the elements of a </a:t>
            </a:r>
            <a:r>
              <a:rPr lang="en-US" altLang="en-US">
                <a:latin typeface="Courier New" panose="02070309020205020404" pitchFamily="49" charset="0"/>
              </a:rPr>
              <a:t>Set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List</a:t>
            </a:r>
            <a:r>
              <a:rPr lang="en-US" altLang="en-US"/>
              <a:t>, array, or other collection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Set&lt;Double&gt; grades = new HashSet&lt;Double&gt;();</a:t>
            </a:r>
          </a:p>
          <a:p>
            <a:pPr lvl="1" eaLnBrk="1" hangingPunct="1">
              <a:lnSpc>
                <a:spcPct val="50000"/>
              </a:lnSpc>
              <a:buFontTx/>
              <a:buNone/>
            </a:pPr>
            <a:r>
              <a:rPr lang="en-US" altLang="en-US"/>
              <a:t>...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for (double grade : grades)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System.out.println("Student's grade: " + grade);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needed because sets have no indexes; can't </a:t>
            </a:r>
            <a:r>
              <a:rPr lang="en-US" altLang="en-US">
                <a:latin typeface="Courier New" panose="02070309020205020404" pitchFamily="49" charset="0"/>
              </a:rPr>
              <a:t>get</a:t>
            </a:r>
            <a:r>
              <a:rPr lang="en-US" altLang="en-US"/>
              <a:t> element </a:t>
            </a:r>
            <a:r>
              <a:rPr lang="en-US" altLang="en-US">
                <a:latin typeface="Courier New" panose="02070309020205020404" pitchFamily="49" charset="0"/>
              </a:rPr>
              <a:t>i</a:t>
            </a: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6DF5AEA-380F-DC49-AA3C-4FF0505C9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Optimizations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FBA84D-4DA6-5B42-BD65-551508CE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 need not visit every branch of the decision tree.</a:t>
            </a:r>
          </a:p>
          <a:p>
            <a:pPr lvl="1" eaLnBrk="1" hangingPunct="1"/>
            <a:r>
              <a:rPr lang="en-US" altLang="en-US"/>
              <a:t>Some branches are clearly not going to lead to success.</a:t>
            </a:r>
          </a:p>
          <a:p>
            <a:pPr lvl="1" eaLnBrk="1" hangingPunct="1"/>
            <a:r>
              <a:rPr lang="en-US" altLang="en-US"/>
              <a:t>We can preemptively stop, or </a:t>
            </a:r>
            <a:r>
              <a:rPr lang="en-US" altLang="en-US" b="1"/>
              <a:t>prune</a:t>
            </a:r>
            <a:r>
              <a:rPr lang="en-US" altLang="en-US"/>
              <a:t>, these branches.</a:t>
            </a:r>
          </a:p>
          <a:p>
            <a:pPr lvl="1" eaLnBrk="1" hangingPunct="1"/>
            <a:endParaRPr lang="en-US" altLang="en-US" sz="1600"/>
          </a:p>
          <a:p>
            <a:pPr eaLnBrk="1" hangingPunct="1"/>
            <a:r>
              <a:rPr lang="en-US" altLang="en-US"/>
              <a:t>Inefficiencies in our dice sum algorithm:</a:t>
            </a:r>
          </a:p>
          <a:p>
            <a:pPr lvl="1" eaLnBrk="1" hangingPunct="1"/>
            <a:r>
              <a:rPr lang="en-US" altLang="en-US"/>
              <a:t>Sometimes the current sum is already too high.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(Even rolling 1 for all remaining dice would exceed the sum.)</a:t>
            </a:r>
          </a:p>
          <a:p>
            <a:pPr lvl="2" eaLnBrk="1" hangingPunct="1"/>
            <a:endParaRPr lang="en-US" altLang="en-US" sz="800">
              <a:solidFill>
                <a:schemeClr val="bg2"/>
              </a:solidFill>
            </a:endParaRPr>
          </a:p>
          <a:p>
            <a:pPr lvl="1" eaLnBrk="1" hangingPunct="1"/>
            <a:r>
              <a:rPr lang="en-US" altLang="en-US"/>
              <a:t>Sometimes the current sum is already too low.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(Even rolling 6 for all remaining dice would not reach the sum.)</a:t>
            </a:r>
          </a:p>
          <a:p>
            <a:pPr lvl="2" eaLnBrk="1" hangingPunct="1"/>
            <a:endParaRPr lang="en-US" altLang="en-US" sz="800">
              <a:solidFill>
                <a:schemeClr val="bg2"/>
              </a:solidFill>
            </a:endParaRPr>
          </a:p>
          <a:p>
            <a:pPr lvl="1" eaLnBrk="1" hangingPunct="1"/>
            <a:r>
              <a:rPr lang="en-US" altLang="en-US"/>
              <a:t>When finished, the code must compute the sum every time.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(1+1+1 = ..., 1+1+2 = ..., 1+1+3 = ..., 1+1+4 = ..., ...)</a:t>
            </a:r>
          </a:p>
        </p:txBody>
      </p:sp>
    </p:spTree>
    <p:extLst>
      <p:ext uri="{BB962C8B-B14F-4D97-AF65-F5344CB8AC3E}">
        <p14:creationId xmlns:p14="http://schemas.microsoft.com/office/powerpoint/2010/main" val="1823759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D226D9A-F264-2243-B15B-BD7CDFF3D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 decision tree</a:t>
            </a:r>
          </a:p>
        </p:txBody>
      </p:sp>
      <p:graphicFrame>
        <p:nvGraphicFramePr>
          <p:cNvPr id="361703" name="Group 231">
            <a:extLst>
              <a:ext uri="{FF2B5EF4-FFF2-40B4-BE49-F238E27FC236}">
                <a16:creationId xmlns:a16="http://schemas.microsoft.com/office/drawing/2014/main" id="{4B0A1CD5-DC49-6646-9EB2-F6C75651C0B5}"/>
              </a:ext>
            </a:extLst>
          </p:cNvPr>
          <p:cNvGraphicFramePr>
            <a:graphicFrameLocks noGrp="1"/>
          </p:cNvGraphicFramePr>
          <p:nvPr/>
        </p:nvGraphicFramePr>
        <p:xfrm>
          <a:off x="2584450" y="1295400"/>
          <a:ext cx="3976688" cy="731838"/>
        </p:xfrm>
        <a:graphic>
          <a:graphicData uri="http://schemas.openxmlformats.org/drawingml/2006/table">
            <a:tbl>
              <a:tblPr/>
              <a:tblGrid>
                <a:gridCol w="102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chosen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available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desired sum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486" name="Line 14">
            <a:extLst>
              <a:ext uri="{FF2B5EF4-FFF2-40B4-BE49-F238E27FC236}">
                <a16:creationId xmlns:a16="http://schemas.microsoft.com/office/drawing/2014/main" id="{1F146384-CACF-C84C-A511-134FD306C9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7800" y="2133600"/>
            <a:ext cx="31686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04" name="Group 232">
            <a:extLst>
              <a:ext uri="{FF2B5EF4-FFF2-40B4-BE49-F238E27FC236}">
                <a16:creationId xmlns:a16="http://schemas.microsoft.com/office/drawing/2014/main" id="{C9ECA6A4-9228-8A46-9125-13CD4B2638F6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7" name="Group 245">
            <a:extLst>
              <a:ext uri="{FF2B5EF4-FFF2-40B4-BE49-F238E27FC236}">
                <a16:creationId xmlns:a16="http://schemas.microsoft.com/office/drawing/2014/main" id="{58BB70B5-99FE-B14C-B853-A2822271784E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03" name="Line 31">
            <a:extLst>
              <a:ext uri="{FF2B5EF4-FFF2-40B4-BE49-F238E27FC236}">
                <a16:creationId xmlns:a16="http://schemas.microsoft.com/office/drawing/2014/main" id="{71F8F266-12BD-5542-B96A-0F2217294F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28194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8" name="Group 316">
            <a:extLst>
              <a:ext uri="{FF2B5EF4-FFF2-40B4-BE49-F238E27FC236}">
                <a16:creationId xmlns:a16="http://schemas.microsoft.com/office/drawing/2014/main" id="{B392B267-D61B-FD4E-9EE9-F4F293E91D17}"/>
              </a:ext>
            </a:extLst>
          </p:cNvPr>
          <p:cNvGraphicFramePr>
            <a:graphicFrameLocks noGrp="1"/>
          </p:cNvGraphicFramePr>
          <p:nvPr/>
        </p:nvGraphicFramePr>
        <p:xfrm>
          <a:off x="12065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51582893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070690163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04779"/>
                  </a:ext>
                </a:extLst>
              </a:tr>
            </a:tbl>
          </a:graphicData>
        </a:graphic>
      </p:graphicFrame>
      <p:graphicFrame>
        <p:nvGraphicFramePr>
          <p:cNvPr id="361719" name="Group 247">
            <a:extLst>
              <a:ext uri="{FF2B5EF4-FFF2-40B4-BE49-F238E27FC236}">
                <a16:creationId xmlns:a16="http://schemas.microsoft.com/office/drawing/2014/main" id="{959C2831-92D8-1A44-AFA2-D8FFDFB7238F}"/>
              </a:ext>
            </a:extLst>
          </p:cNvPr>
          <p:cNvGraphicFramePr>
            <a:graphicFrameLocks noGrp="1"/>
          </p:cNvGraphicFramePr>
          <p:nvPr/>
        </p:nvGraphicFramePr>
        <p:xfrm>
          <a:off x="1533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1" name="Group 249">
            <a:extLst>
              <a:ext uri="{FF2B5EF4-FFF2-40B4-BE49-F238E27FC236}">
                <a16:creationId xmlns:a16="http://schemas.microsoft.com/office/drawing/2014/main" id="{9CC644DA-C170-1F42-B641-E7318B6F2E86}"/>
              </a:ext>
            </a:extLst>
          </p:cNvPr>
          <p:cNvGraphicFramePr>
            <a:graphicFrameLocks noGrp="1"/>
          </p:cNvGraphicFramePr>
          <p:nvPr/>
        </p:nvGraphicFramePr>
        <p:xfrm>
          <a:off x="3057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3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3" name="Group 251">
            <a:extLst>
              <a:ext uri="{FF2B5EF4-FFF2-40B4-BE49-F238E27FC236}">
                <a16:creationId xmlns:a16="http://schemas.microsoft.com/office/drawing/2014/main" id="{B8BB291B-7D20-3F4E-90AE-174DC17816B8}"/>
              </a:ext>
            </a:extLst>
          </p:cNvPr>
          <p:cNvGraphicFramePr>
            <a:graphicFrameLocks noGrp="1"/>
          </p:cNvGraphicFramePr>
          <p:nvPr/>
        </p:nvGraphicFramePr>
        <p:xfrm>
          <a:off x="4581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9" name="Group 237">
            <a:extLst>
              <a:ext uri="{FF2B5EF4-FFF2-40B4-BE49-F238E27FC236}">
                <a16:creationId xmlns:a16="http://schemas.microsoft.com/office/drawing/2014/main" id="{7B78BC1D-B048-4343-9C5C-0F4147C5D201}"/>
              </a:ext>
            </a:extLst>
          </p:cNvPr>
          <p:cNvGraphicFramePr>
            <a:graphicFrameLocks noGrp="1"/>
          </p:cNvGraphicFramePr>
          <p:nvPr/>
        </p:nvGraphicFramePr>
        <p:xfrm>
          <a:off x="7775575" y="2413000"/>
          <a:ext cx="1216025" cy="365125"/>
        </p:xfrm>
        <a:graphic>
          <a:graphicData uri="http://schemas.openxmlformats.org/drawingml/2006/table">
            <a:tbl>
              <a:tblPr/>
              <a:tblGrid>
                <a:gridCol w="3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52" name="Line 80">
            <a:extLst>
              <a:ext uri="{FF2B5EF4-FFF2-40B4-BE49-F238E27FC236}">
                <a16:creationId xmlns:a16="http://schemas.microsoft.com/office/drawing/2014/main" id="{58C26937-D5B9-3C4B-B68D-A171E2CD1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133600"/>
            <a:ext cx="7937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3" name="Line 81">
            <a:extLst>
              <a:ext uri="{FF2B5EF4-FFF2-40B4-BE49-F238E27FC236}">
                <a16:creationId xmlns:a16="http://schemas.microsoft.com/office/drawing/2014/main" id="{35DB9220-DA62-3149-A2BA-06460C87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819400"/>
            <a:ext cx="15986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4" name="Line 82">
            <a:extLst>
              <a:ext uri="{FF2B5EF4-FFF2-40B4-BE49-F238E27FC236}">
                <a16:creationId xmlns:a16="http://schemas.microsoft.com/office/drawing/2014/main" id="{00FEC3C0-F583-A14E-B191-C8DBFCBFA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19400"/>
            <a:ext cx="31988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5" name="Line 83">
            <a:extLst>
              <a:ext uri="{FF2B5EF4-FFF2-40B4-BE49-F238E27FC236}">
                <a16:creationId xmlns:a16="http://schemas.microsoft.com/office/drawing/2014/main" id="{1774C13C-CEE9-1244-8976-5A35B0C0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19400"/>
            <a:ext cx="4799013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6" name="Line 84">
            <a:extLst>
              <a:ext uri="{FF2B5EF4-FFF2-40B4-BE49-F238E27FC236}">
                <a16:creationId xmlns:a16="http://schemas.microsoft.com/office/drawing/2014/main" id="{B261A093-52DB-7545-88DE-415BFEDA47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3581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3" name="Line 101">
            <a:extLst>
              <a:ext uri="{FF2B5EF4-FFF2-40B4-BE49-F238E27FC236}">
                <a16:creationId xmlns:a16="http://schemas.microsoft.com/office/drawing/2014/main" id="{58833C5D-7CA6-E548-B07C-BD99A68EB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581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4" name="Line 102">
            <a:extLst>
              <a:ext uri="{FF2B5EF4-FFF2-40B4-BE49-F238E27FC236}">
                <a16:creationId xmlns:a16="http://schemas.microsoft.com/office/drawing/2014/main" id="{8D5B17C3-F25A-AB49-B60C-CEEB48B8F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35814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16" name="Text Box 144">
            <a:extLst>
              <a:ext uri="{FF2B5EF4-FFF2-40B4-BE49-F238E27FC236}">
                <a16:creationId xmlns:a16="http://schemas.microsoft.com/office/drawing/2014/main" id="{1B96D791-9C5B-2B4C-A171-C14675F5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181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Tahoma" charset="0"/>
                <a:ea typeface="+mn-ea"/>
              </a:rPr>
              <a:t>...</a:t>
            </a:r>
          </a:p>
        </p:txBody>
      </p:sp>
      <p:graphicFrame>
        <p:nvGraphicFramePr>
          <p:cNvPr id="361705" name="Group 233">
            <a:extLst>
              <a:ext uri="{FF2B5EF4-FFF2-40B4-BE49-F238E27FC236}">
                <a16:creationId xmlns:a16="http://schemas.microsoft.com/office/drawing/2014/main" id="{3D27ED19-DAB5-EC4D-A868-80D85E1C0525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6" name="Group 234">
            <a:extLst>
              <a:ext uri="{FF2B5EF4-FFF2-40B4-BE49-F238E27FC236}">
                <a16:creationId xmlns:a16="http://schemas.microsoft.com/office/drawing/2014/main" id="{A3E03B91-B9DA-D54F-AEC3-D42A6401EE79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7" name="Group 235">
            <a:extLst>
              <a:ext uri="{FF2B5EF4-FFF2-40B4-BE49-F238E27FC236}">
                <a16:creationId xmlns:a16="http://schemas.microsoft.com/office/drawing/2014/main" id="{AF27BA8B-979E-644F-B105-8DAF5BD41D77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8" name="Group 236">
            <a:extLst>
              <a:ext uri="{FF2B5EF4-FFF2-40B4-BE49-F238E27FC236}">
                <a16:creationId xmlns:a16="http://schemas.microsoft.com/office/drawing/2014/main" id="{A3F9750C-EAD1-754C-8B69-7D677A24AD3B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670" name="Line 198">
            <a:extLst>
              <a:ext uri="{FF2B5EF4-FFF2-40B4-BE49-F238E27FC236}">
                <a16:creationId xmlns:a16="http://schemas.microsoft.com/office/drawing/2014/main" id="{5D1D53CB-F4E4-944F-BA7A-4AF9214AF6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2133600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1" name="Line 199">
            <a:extLst>
              <a:ext uri="{FF2B5EF4-FFF2-40B4-BE49-F238E27FC236}">
                <a16:creationId xmlns:a16="http://schemas.microsoft.com/office/drawing/2014/main" id="{469183F2-2416-5349-8F6E-F5C300F46F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1336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2" name="Line 200">
            <a:extLst>
              <a:ext uri="{FF2B5EF4-FFF2-40B4-BE49-F238E27FC236}">
                <a16:creationId xmlns:a16="http://schemas.microsoft.com/office/drawing/2014/main" id="{8C3843A8-267F-3C49-AC22-928225711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133600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3" name="Line 201">
            <a:extLst>
              <a:ext uri="{FF2B5EF4-FFF2-40B4-BE49-F238E27FC236}">
                <a16:creationId xmlns:a16="http://schemas.microsoft.com/office/drawing/2014/main" id="{4DD2E62A-5701-D347-AEE5-4CE2C399E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133600"/>
            <a:ext cx="3276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29" name="Group 257">
            <a:extLst>
              <a:ext uri="{FF2B5EF4-FFF2-40B4-BE49-F238E27FC236}">
                <a16:creationId xmlns:a16="http://schemas.microsoft.com/office/drawing/2014/main" id="{5596684F-3A54-5D46-9DC1-CCDDD7EF990C}"/>
              </a:ext>
            </a:extLst>
          </p:cNvPr>
          <p:cNvGraphicFramePr>
            <a:graphicFrameLocks noGrp="1"/>
          </p:cNvGraphicFramePr>
          <p:nvPr/>
        </p:nvGraphicFramePr>
        <p:xfrm>
          <a:off x="6105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30" name="Group 258">
            <a:extLst>
              <a:ext uri="{FF2B5EF4-FFF2-40B4-BE49-F238E27FC236}">
                <a16:creationId xmlns:a16="http://schemas.microsoft.com/office/drawing/2014/main" id="{BAA012B3-B4D3-4843-8AAC-746521615969}"/>
              </a:ext>
            </a:extLst>
          </p:cNvPr>
          <p:cNvGraphicFramePr>
            <a:graphicFrameLocks noGrp="1"/>
          </p:cNvGraphicFramePr>
          <p:nvPr/>
        </p:nvGraphicFramePr>
        <p:xfrm>
          <a:off x="7629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45" marB="45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45" marB="45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731" name="Line 259">
            <a:extLst>
              <a:ext uri="{FF2B5EF4-FFF2-40B4-BE49-F238E27FC236}">
                <a16:creationId xmlns:a16="http://schemas.microsoft.com/office/drawing/2014/main" id="{075797A4-3966-F54F-BF28-1BB4F47B1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819400"/>
            <a:ext cx="533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732" name="Line 260">
            <a:extLst>
              <a:ext uri="{FF2B5EF4-FFF2-40B4-BE49-F238E27FC236}">
                <a16:creationId xmlns:a16="http://schemas.microsoft.com/office/drawing/2014/main" id="{E412F3A7-6807-E94D-8CDC-A9AC41C10B2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819400"/>
            <a:ext cx="6934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9" name="Group 317">
            <a:extLst>
              <a:ext uri="{FF2B5EF4-FFF2-40B4-BE49-F238E27FC236}">
                <a16:creationId xmlns:a16="http://schemas.microsoft.com/office/drawing/2014/main" id="{7B38520F-D380-534A-AE88-9529B44B8628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2384575293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424679078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79089"/>
                  </a:ext>
                </a:extLst>
              </a:tr>
            </a:tbl>
          </a:graphicData>
        </a:graphic>
      </p:graphicFrame>
      <p:graphicFrame>
        <p:nvGraphicFramePr>
          <p:cNvPr id="361794" name="Group 322">
            <a:extLst>
              <a:ext uri="{FF2B5EF4-FFF2-40B4-BE49-F238E27FC236}">
                <a16:creationId xmlns:a16="http://schemas.microsoft.com/office/drawing/2014/main" id="{4BBE1793-C7DC-4E45-A54A-A800C8FF13E3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650869252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2805334204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018603"/>
                  </a:ext>
                </a:extLst>
              </a:tr>
            </a:tbl>
          </a:graphicData>
        </a:graphic>
      </p:graphicFrame>
      <p:graphicFrame>
        <p:nvGraphicFramePr>
          <p:cNvPr id="361791" name="Group 319">
            <a:extLst>
              <a:ext uri="{FF2B5EF4-FFF2-40B4-BE49-F238E27FC236}">
                <a16:creationId xmlns:a16="http://schemas.microsoft.com/office/drawing/2014/main" id="{25433619-1686-D048-80E3-13DEB1947897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3538267939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705818946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477558"/>
                  </a:ext>
                </a:extLst>
              </a:tr>
            </a:tbl>
          </a:graphicData>
        </a:graphic>
      </p:graphicFrame>
      <p:graphicFrame>
        <p:nvGraphicFramePr>
          <p:cNvPr id="361792" name="Group 320">
            <a:extLst>
              <a:ext uri="{FF2B5EF4-FFF2-40B4-BE49-F238E27FC236}">
                <a16:creationId xmlns:a16="http://schemas.microsoft.com/office/drawing/2014/main" id="{662032D5-0E92-0345-9906-C1921F12EEB7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3930452086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272245595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457291"/>
                  </a:ext>
                </a:extLst>
              </a:tr>
            </a:tbl>
          </a:graphicData>
        </a:graphic>
      </p:graphicFrame>
      <p:graphicFrame>
        <p:nvGraphicFramePr>
          <p:cNvPr id="361793" name="Group 321">
            <a:extLst>
              <a:ext uri="{FF2B5EF4-FFF2-40B4-BE49-F238E27FC236}">
                <a16:creationId xmlns:a16="http://schemas.microsoft.com/office/drawing/2014/main" id="{2381AD62-7DF6-3A47-887C-2CE4987264B8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427074618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493385536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477700"/>
                  </a:ext>
                </a:extLst>
              </a:tr>
            </a:tbl>
          </a:graphicData>
        </a:graphic>
      </p:graphicFrame>
      <p:graphicFrame>
        <p:nvGraphicFramePr>
          <p:cNvPr id="361795" name="Group 323">
            <a:extLst>
              <a:ext uri="{FF2B5EF4-FFF2-40B4-BE49-F238E27FC236}">
                <a16:creationId xmlns:a16="http://schemas.microsoft.com/office/drawing/2014/main" id="{1602C1E9-D658-474F-9DFF-C8A8D67B0DFE}"/>
              </a:ext>
            </a:extLst>
          </p:cNvPr>
          <p:cNvGraphicFramePr>
            <a:graphicFrameLocks noGrp="1"/>
          </p:cNvGraphicFramePr>
          <p:nvPr/>
        </p:nvGraphicFramePr>
        <p:xfrm>
          <a:off x="6862763" y="47244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159295408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48545725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211409"/>
                  </a:ext>
                </a:extLst>
              </a:tr>
            </a:tbl>
          </a:graphicData>
        </a:graphic>
      </p:graphicFrame>
      <p:sp>
        <p:nvSpPr>
          <p:cNvPr id="361803" name="Line 331">
            <a:extLst>
              <a:ext uri="{FF2B5EF4-FFF2-40B4-BE49-F238E27FC236}">
                <a16:creationId xmlns:a16="http://schemas.microsoft.com/office/drawing/2014/main" id="{FBAA2FC7-DF13-BC46-8964-7446B89692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6576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804" name="Line 332">
            <a:extLst>
              <a:ext uri="{FF2B5EF4-FFF2-40B4-BE49-F238E27FC236}">
                <a16:creationId xmlns:a16="http://schemas.microsoft.com/office/drawing/2014/main" id="{981047CC-4264-E444-9806-65F5F3379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657600"/>
            <a:ext cx="381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805" name="Group 333">
            <a:extLst>
              <a:ext uri="{FF2B5EF4-FFF2-40B4-BE49-F238E27FC236}">
                <a16:creationId xmlns:a16="http://schemas.microsoft.com/office/drawing/2014/main" id="{DD5B5C6E-9B6E-7B4A-B4E9-E721977D7B2C}"/>
              </a:ext>
            </a:extLst>
          </p:cNvPr>
          <p:cNvGraphicFramePr>
            <a:graphicFrameLocks noGrp="1"/>
          </p:cNvGraphicFramePr>
          <p:nvPr/>
        </p:nvGraphicFramePr>
        <p:xfrm>
          <a:off x="8001000" y="47244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91">
                  <a:extLst>
                    <a:ext uri="{9D8B030D-6E8A-4147-A177-3AD203B41FA5}">
                      <a16:colId xmlns:a16="http://schemas.microsoft.com/office/drawing/2014/main" val="1329381344"/>
                    </a:ext>
                  </a:extLst>
                </a:gridCol>
                <a:gridCol w="208138">
                  <a:extLst>
                    <a:ext uri="{9D8B030D-6E8A-4147-A177-3AD203B41FA5}">
                      <a16:colId xmlns:a16="http://schemas.microsoft.com/office/drawing/2014/main" val="1160344187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369" marR="913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369" marR="913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08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84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61FE025-679C-E74C-B224-E1BFE3469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Exercise: Combinations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9D32EC5-F340-FB46-99B6-AF7587C89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</a:rPr>
              <a:t>combinations</a:t>
            </a:r>
            <a:r>
              <a:rPr lang="en-US" altLang="en-US"/>
              <a:t> that accepts a string </a:t>
            </a:r>
            <a:r>
              <a:rPr lang="en-US" altLang="en-US" i="1"/>
              <a:t>s </a:t>
            </a:r>
            <a:r>
              <a:rPr lang="en-US" altLang="en-US"/>
              <a:t> and an integer </a:t>
            </a:r>
            <a:r>
              <a:rPr lang="en-US" altLang="en-US" i="1"/>
              <a:t>k</a:t>
            </a:r>
            <a:r>
              <a:rPr lang="en-US" altLang="en-US"/>
              <a:t>  as parameters and outputs all possible </a:t>
            </a:r>
            <a:r>
              <a:rPr lang="en-US" altLang="en-US" i="1"/>
              <a:t>k </a:t>
            </a:r>
            <a:r>
              <a:rPr lang="en-US" altLang="en-US"/>
              <a:t>-letter words that can be formed from unique letters in that string.  The arrangements may be output in any order.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Example:</a:t>
            </a: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combinations("GOOGLE", 3)</a:t>
            </a:r>
            <a:br>
              <a:rPr lang="en-US" altLang="en-US"/>
            </a:br>
            <a:r>
              <a:rPr lang="en-US" altLang="en-US"/>
              <a:t>outputs the sequence of</a:t>
            </a:r>
            <a:br>
              <a:rPr lang="en-US" altLang="en-US"/>
            </a:br>
            <a:r>
              <a:rPr lang="en-US" altLang="en-US"/>
              <a:t>lines at right.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To simplify the problem, you may assume</a:t>
            </a:r>
            <a:br>
              <a:rPr lang="en-US" altLang="en-US"/>
            </a:br>
            <a:r>
              <a:rPr lang="en-US" altLang="en-US"/>
              <a:t>that the string </a:t>
            </a:r>
            <a:r>
              <a:rPr lang="en-US" altLang="en-US" i="1"/>
              <a:t>s </a:t>
            </a:r>
            <a:r>
              <a:rPr lang="en-US" altLang="en-US"/>
              <a:t> contains at least </a:t>
            </a:r>
            <a:r>
              <a:rPr lang="en-US" altLang="en-US" i="1"/>
              <a:t>k</a:t>
            </a:r>
            <a:br>
              <a:rPr lang="en-US" altLang="en-US"/>
            </a:br>
            <a:r>
              <a:rPr lang="en-US" altLang="en-US"/>
              <a:t>unique characters.</a:t>
            </a:r>
          </a:p>
          <a:p>
            <a:pPr eaLnBrk="1" hangingPunct="1"/>
            <a:endParaRPr lang="en-US" altLang="en-US"/>
          </a:p>
        </p:txBody>
      </p:sp>
      <p:graphicFrame>
        <p:nvGraphicFramePr>
          <p:cNvPr id="348191" name="Group 31">
            <a:extLst>
              <a:ext uri="{FF2B5EF4-FFF2-40B4-BE49-F238E27FC236}">
                <a16:creationId xmlns:a16="http://schemas.microsoft.com/office/drawing/2014/main" id="{A35AAAEB-CFC0-AC45-9E98-EA51EF6F4AB3}"/>
              </a:ext>
            </a:extLst>
          </p:cNvPr>
          <p:cNvGraphicFramePr>
            <a:graphicFrameLocks noGrp="1"/>
          </p:cNvGraphicFramePr>
          <p:nvPr/>
        </p:nvGraphicFramePr>
        <p:xfrm>
          <a:off x="7239000" y="2987675"/>
          <a:ext cx="1371600" cy="3554413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4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EGL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EGO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ELG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ELO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EOG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EOL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GEO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GLO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GOE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GOL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LEG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LEO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LGO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LOE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LOG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OEG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OGL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OLG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8881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1A3E1F6-B673-CB4C-A92E-D7127B024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Initial attempt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EE406E8-02AE-2941-A475-265E69185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public static void combinations(String s, int length)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combinations(s, "", length);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6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private static void combinations(String s, String chosen, int length)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if (length == 0)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</a:t>
            </a:r>
            <a:r>
              <a:rPr lang="en-US" altLang="en-US" sz="1600" b="1">
                <a:latin typeface="Courier New" panose="02070309020205020404" pitchFamily="49" charset="0"/>
              </a:rPr>
              <a:t>System.out.println(chosen)</a:t>
            </a:r>
            <a:r>
              <a:rPr lang="en-US" altLang="en-US" sz="1600">
                <a:latin typeface="Courier New" panose="02070309020205020404" pitchFamily="49" charset="0"/>
              </a:rPr>
              <a:t>;    </a:t>
            </a:r>
            <a:r>
              <a:rPr lang="en-US" altLang="en-US" sz="1600" b="1">
                <a:solidFill>
                  <a:srgbClr val="008000"/>
                </a:solidFill>
                <a:latin typeface="Courier New" panose="02070309020205020404" pitchFamily="49" charset="0"/>
              </a:rPr>
              <a:t>// base case: no choices left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} else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for (int i = 0; i &lt; s.length();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String ch = s.substring(i, i + 1);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if (!chosen.contains(ch))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   String rest = s.substring(0, i) + s.substring(i + 1);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   </a:t>
            </a:r>
            <a:r>
              <a:rPr lang="en-US" altLang="en-US" sz="1600" b="1">
                <a:latin typeface="Courier New" panose="02070309020205020404" pitchFamily="49" charset="0"/>
              </a:rPr>
              <a:t>combinations(rest, chosen + ch, length - 1);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6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6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/>
              <a:t>Problem: Prints same string multiple times.</a:t>
            </a:r>
          </a:p>
        </p:txBody>
      </p:sp>
    </p:spTree>
    <p:extLst>
      <p:ext uri="{BB962C8B-B14F-4D97-AF65-F5344CB8AC3E}">
        <p14:creationId xmlns:p14="http://schemas.microsoft.com/office/powerpoint/2010/main" val="355936550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4CD6A8A-C99A-4844-9007-771129970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 solution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512E649-F165-B94F-B815-A620655A5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public static void combinations(String s, int length)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Set&lt;String&gt; all = new TreeSet&lt;String&gt;();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combinations(s, "", </a:t>
            </a:r>
            <a:r>
              <a:rPr lang="en-US" altLang="en-US" sz="1600" b="1">
                <a:latin typeface="Courier New" panose="02070309020205020404" pitchFamily="49" charset="0"/>
              </a:rPr>
              <a:t>all</a:t>
            </a:r>
            <a:r>
              <a:rPr lang="en-US" altLang="en-US" sz="1600">
                <a:latin typeface="Courier New" panose="02070309020205020404" pitchFamily="49" charset="0"/>
              </a:rPr>
              <a:t>, length);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for (String comb : all)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System.out.println(comb);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60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private static void combinations(String s, String chosen,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                    </a:t>
            </a:r>
            <a:r>
              <a:rPr lang="en-US" altLang="en-US" sz="1600" b="1">
                <a:latin typeface="Courier New" panose="02070309020205020404" pitchFamily="49" charset="0"/>
              </a:rPr>
              <a:t>Set&lt;String&gt; all</a:t>
            </a:r>
            <a:r>
              <a:rPr lang="en-US" altLang="en-US" sz="1600">
                <a:latin typeface="Courier New" panose="02070309020205020404" pitchFamily="49" charset="0"/>
              </a:rPr>
              <a:t>, int length)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if (length == 0)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</a:t>
            </a:r>
            <a:r>
              <a:rPr lang="en-US" altLang="en-US" sz="1600" b="1">
                <a:latin typeface="Courier New" panose="02070309020205020404" pitchFamily="49" charset="0"/>
              </a:rPr>
              <a:t>all.add(chosen)</a:t>
            </a:r>
            <a:r>
              <a:rPr lang="en-US" altLang="en-US" sz="1600">
                <a:latin typeface="Courier New" panose="02070309020205020404" pitchFamily="49" charset="0"/>
              </a:rPr>
              <a:t>;         </a:t>
            </a:r>
            <a:r>
              <a:rPr lang="en-US" altLang="en-US" sz="1600" b="1">
                <a:solidFill>
                  <a:srgbClr val="008000"/>
                </a:solidFill>
                <a:latin typeface="Courier New" panose="02070309020205020404" pitchFamily="49" charset="0"/>
              </a:rPr>
              <a:t>// base case: no choices left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} else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for (int i = 0; i &lt; s.length();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String ch = s.substring(i, i + 1);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if (!chosen.contains(ch))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   String rest = s.substring(0, i) + s.substring(i + 1);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   </a:t>
            </a:r>
            <a:r>
              <a:rPr lang="en-US" altLang="en-US" sz="1600" b="1">
                <a:latin typeface="Courier New" panose="02070309020205020404" pitchFamily="49" charset="0"/>
              </a:rPr>
              <a:t>combinations(rest, chosen + ch, all, length - 1);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5782263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4">
            <a:extLst>
              <a:ext uri="{FF2B5EF4-FFF2-40B4-BE49-F238E27FC236}">
                <a16:creationId xmlns:a16="http://schemas.microsoft.com/office/drawing/2014/main" id="{8861284D-91AD-4848-89F5-C694D76DA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584200"/>
            <a:ext cx="50133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6">
            <a:extLst>
              <a:ext uri="{FF2B5EF4-FFF2-40B4-BE49-F238E27FC236}">
                <a16:creationId xmlns:a16="http://schemas.microsoft.com/office/drawing/2014/main" id="{692410DD-097E-1740-80C7-E7F5F600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3608388"/>
            <a:ext cx="50133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5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3FFD268C-7F7E-7E4E-9D12-8BDC7C55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Exercise: Dice roll sum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865F29A7-11D7-DC4E-BB3B-61346A44C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5943600" algn="l"/>
              </a:tabLst>
            </a:pPr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</a:rPr>
              <a:t>diceSum</a:t>
            </a:r>
            <a:r>
              <a:rPr lang="en-US" altLang="en-US"/>
              <a:t> similar to </a:t>
            </a:r>
            <a:r>
              <a:rPr lang="en-US" altLang="en-US">
                <a:latin typeface="Courier New" panose="02070309020205020404" pitchFamily="49" charset="0"/>
              </a:rPr>
              <a:t>diceRoll</a:t>
            </a:r>
            <a:r>
              <a:rPr lang="en-US" altLang="en-US"/>
              <a:t>, but it also accepts a desired sum and prints only arrangements that add up to exactly that sum.</a:t>
            </a:r>
          </a:p>
          <a:p>
            <a:pPr lvl="1" eaLnBrk="1" hangingPunct="1">
              <a:tabLst>
                <a:tab pos="5943600" algn="l"/>
              </a:tabLst>
            </a:pPr>
            <a:endParaRPr lang="en-US" altLang="en-US" sz="800"/>
          </a:p>
          <a:p>
            <a:pPr lvl="1" eaLnBrk="1" hangingPunct="1">
              <a:buFontTx/>
              <a:buNone/>
              <a:tabLst>
                <a:tab pos="5943600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	diceSum(2, 7);	diceSum(3, 7);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6147" name="Picture 18" descr="dice">
            <a:extLst>
              <a:ext uri="{FF2B5EF4-FFF2-40B4-BE49-F238E27FC236}">
                <a16:creationId xmlns:a16="http://schemas.microsoft.com/office/drawing/2014/main" id="{95384FAD-DD52-E24C-A085-DDC4FBF1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48063"/>
            <a:ext cx="16764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443" name="Text Box 19">
            <a:extLst>
              <a:ext uri="{FF2B5EF4-FFF2-40B4-BE49-F238E27FC236}">
                <a16:creationId xmlns:a16="http://schemas.microsoft.com/office/drawing/2014/main" id="{30558D4A-C6F9-DC4C-8AB6-8DAE4B3F8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3124200"/>
            <a:ext cx="128428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1, 5]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2, 4]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3,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4,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5,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1, 4]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2,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3,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4,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1,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2,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3,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[4, 1,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[4, 2,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[5, 1, 1]</a:t>
            </a:r>
          </a:p>
        </p:txBody>
      </p:sp>
      <p:sp>
        <p:nvSpPr>
          <p:cNvPr id="359444" name="Text Box 20">
            <a:extLst>
              <a:ext uri="{FF2B5EF4-FFF2-40B4-BE49-F238E27FC236}">
                <a16:creationId xmlns:a16="http://schemas.microsoft.com/office/drawing/2014/main" id="{D5BC1C56-1D38-004F-AE2B-B0B57776E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917575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[1, 6]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[2, 5]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[3, 4]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[4, 3]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[5, 2]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>
                <a:latin typeface="Courier New" charset="0"/>
                <a:ea typeface="+mn-ea"/>
              </a:rPr>
              <a:t>[6, 1]</a:t>
            </a:r>
          </a:p>
          <a:p>
            <a:pPr eaLnBrk="1" fontAlgn="auto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sz="1600">
              <a:latin typeface="Courier New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208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601E8CFF-43A5-5546-A354-18463195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all paths?</a:t>
            </a:r>
          </a:p>
        </p:txBody>
      </p:sp>
      <p:graphicFrame>
        <p:nvGraphicFramePr>
          <p:cNvPr id="361703" name="Group 231">
            <a:extLst>
              <a:ext uri="{FF2B5EF4-FFF2-40B4-BE49-F238E27FC236}">
                <a16:creationId xmlns:a16="http://schemas.microsoft.com/office/drawing/2014/main" id="{0A310D7D-B6DA-EE44-99D5-AAA69B48F0A6}"/>
              </a:ext>
            </a:extLst>
          </p:cNvPr>
          <p:cNvGraphicFramePr>
            <a:graphicFrameLocks noGrp="1"/>
          </p:cNvGraphicFramePr>
          <p:nvPr/>
        </p:nvGraphicFramePr>
        <p:xfrm>
          <a:off x="2584450" y="1455738"/>
          <a:ext cx="3976688" cy="731837"/>
        </p:xfrm>
        <a:graphic>
          <a:graphicData uri="http://schemas.openxmlformats.org/drawingml/2006/table">
            <a:tbl>
              <a:tblPr/>
              <a:tblGrid>
                <a:gridCol w="102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chosen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available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desired sum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486" name="Line 14">
            <a:extLst>
              <a:ext uri="{FF2B5EF4-FFF2-40B4-BE49-F238E27FC236}">
                <a16:creationId xmlns:a16="http://schemas.microsoft.com/office/drawing/2014/main" id="{1F111E1B-8F8D-BD4C-B83F-ABAD63DF7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7800" y="2293938"/>
            <a:ext cx="31686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04" name="Group 232">
            <a:extLst>
              <a:ext uri="{FF2B5EF4-FFF2-40B4-BE49-F238E27FC236}">
                <a16:creationId xmlns:a16="http://schemas.microsoft.com/office/drawing/2014/main" id="{C1E0F5B3-431D-7B4F-BA59-6BEA57455C0C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7" name="Group 245">
            <a:extLst>
              <a:ext uri="{FF2B5EF4-FFF2-40B4-BE49-F238E27FC236}">
                <a16:creationId xmlns:a16="http://schemas.microsoft.com/office/drawing/2014/main" id="{E1ED16A5-72B4-7D48-83EC-97472C19CF77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03" name="Line 31">
            <a:extLst>
              <a:ext uri="{FF2B5EF4-FFF2-40B4-BE49-F238E27FC236}">
                <a16:creationId xmlns:a16="http://schemas.microsoft.com/office/drawing/2014/main" id="{DF997169-2DE5-1740-B0F2-ACA560C4E4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2979738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8" name="Group 316">
            <a:extLst>
              <a:ext uri="{FF2B5EF4-FFF2-40B4-BE49-F238E27FC236}">
                <a16:creationId xmlns:a16="http://schemas.microsoft.com/office/drawing/2014/main" id="{809934BE-9050-EE45-B19B-7830CB82F138}"/>
              </a:ext>
            </a:extLst>
          </p:cNvPr>
          <p:cNvGraphicFramePr>
            <a:graphicFrameLocks noGrp="1"/>
          </p:cNvGraphicFramePr>
          <p:nvPr/>
        </p:nvGraphicFramePr>
        <p:xfrm>
          <a:off x="12065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9" name="Group 247">
            <a:extLst>
              <a:ext uri="{FF2B5EF4-FFF2-40B4-BE49-F238E27FC236}">
                <a16:creationId xmlns:a16="http://schemas.microsoft.com/office/drawing/2014/main" id="{81744F14-214F-A243-AE88-C837F0494FA2}"/>
              </a:ext>
            </a:extLst>
          </p:cNvPr>
          <p:cNvGraphicFramePr>
            <a:graphicFrameLocks noGrp="1"/>
          </p:cNvGraphicFramePr>
          <p:nvPr/>
        </p:nvGraphicFramePr>
        <p:xfrm>
          <a:off x="1533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1" name="Group 249">
            <a:extLst>
              <a:ext uri="{FF2B5EF4-FFF2-40B4-BE49-F238E27FC236}">
                <a16:creationId xmlns:a16="http://schemas.microsoft.com/office/drawing/2014/main" id="{F62061BD-8EE0-254D-B79F-3F12B106960C}"/>
              </a:ext>
            </a:extLst>
          </p:cNvPr>
          <p:cNvGraphicFramePr>
            <a:graphicFrameLocks noGrp="1"/>
          </p:cNvGraphicFramePr>
          <p:nvPr/>
        </p:nvGraphicFramePr>
        <p:xfrm>
          <a:off x="3057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3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3" name="Group 251">
            <a:extLst>
              <a:ext uri="{FF2B5EF4-FFF2-40B4-BE49-F238E27FC236}">
                <a16:creationId xmlns:a16="http://schemas.microsoft.com/office/drawing/2014/main" id="{CD6DE0EE-E3D7-8D4F-B3CE-236690F3431D}"/>
              </a:ext>
            </a:extLst>
          </p:cNvPr>
          <p:cNvGraphicFramePr>
            <a:graphicFrameLocks noGrp="1"/>
          </p:cNvGraphicFramePr>
          <p:nvPr/>
        </p:nvGraphicFramePr>
        <p:xfrm>
          <a:off x="4581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9" name="Group 237">
            <a:extLst>
              <a:ext uri="{FF2B5EF4-FFF2-40B4-BE49-F238E27FC236}">
                <a16:creationId xmlns:a16="http://schemas.microsoft.com/office/drawing/2014/main" id="{1C4A0397-5248-8F41-8D50-277921E4BD77}"/>
              </a:ext>
            </a:extLst>
          </p:cNvPr>
          <p:cNvGraphicFramePr>
            <a:graphicFrameLocks noGrp="1"/>
          </p:cNvGraphicFramePr>
          <p:nvPr/>
        </p:nvGraphicFramePr>
        <p:xfrm>
          <a:off x="7775575" y="2573338"/>
          <a:ext cx="1216025" cy="365125"/>
        </p:xfrm>
        <a:graphic>
          <a:graphicData uri="http://schemas.openxmlformats.org/drawingml/2006/table">
            <a:tbl>
              <a:tblPr/>
              <a:tblGrid>
                <a:gridCol w="3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52" name="Line 80">
            <a:extLst>
              <a:ext uri="{FF2B5EF4-FFF2-40B4-BE49-F238E27FC236}">
                <a16:creationId xmlns:a16="http://schemas.microsoft.com/office/drawing/2014/main" id="{6859F7F9-368C-724E-8822-AD2777343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293938"/>
            <a:ext cx="7937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3" name="Line 81">
            <a:extLst>
              <a:ext uri="{FF2B5EF4-FFF2-40B4-BE49-F238E27FC236}">
                <a16:creationId xmlns:a16="http://schemas.microsoft.com/office/drawing/2014/main" id="{D9421436-BEBA-2843-ACFF-D2E66428B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979738"/>
            <a:ext cx="15986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4" name="Line 82">
            <a:extLst>
              <a:ext uri="{FF2B5EF4-FFF2-40B4-BE49-F238E27FC236}">
                <a16:creationId xmlns:a16="http://schemas.microsoft.com/office/drawing/2014/main" id="{F4095993-E1C3-8545-92AA-0CCB27D97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979738"/>
            <a:ext cx="31988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5" name="Line 83">
            <a:extLst>
              <a:ext uri="{FF2B5EF4-FFF2-40B4-BE49-F238E27FC236}">
                <a16:creationId xmlns:a16="http://schemas.microsoft.com/office/drawing/2014/main" id="{FC120443-491C-574A-8210-EFE87D5A0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979738"/>
            <a:ext cx="4799013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6" name="Line 84">
            <a:extLst>
              <a:ext uri="{FF2B5EF4-FFF2-40B4-BE49-F238E27FC236}">
                <a16:creationId xmlns:a16="http://schemas.microsoft.com/office/drawing/2014/main" id="{6885FE07-0CFA-784C-97BA-903589EB28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37417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3" name="Line 101">
            <a:extLst>
              <a:ext uri="{FF2B5EF4-FFF2-40B4-BE49-F238E27FC236}">
                <a16:creationId xmlns:a16="http://schemas.microsoft.com/office/drawing/2014/main" id="{6AC909CD-201B-F74F-AD02-6968F88D0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741738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4" name="Line 102">
            <a:extLst>
              <a:ext uri="{FF2B5EF4-FFF2-40B4-BE49-F238E27FC236}">
                <a16:creationId xmlns:a16="http://schemas.microsoft.com/office/drawing/2014/main" id="{15BFD0F6-61E2-7043-9D77-6BB312A1F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374173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16" name="Text Box 144">
            <a:extLst>
              <a:ext uri="{FF2B5EF4-FFF2-40B4-BE49-F238E27FC236}">
                <a16:creationId xmlns:a16="http://schemas.microsoft.com/office/drawing/2014/main" id="{88887CB2-5FDF-F04F-86DC-250D4B6AD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341938"/>
            <a:ext cx="393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Tahoma" charset="0"/>
                <a:ea typeface="+mn-ea"/>
              </a:rPr>
              <a:t>...</a:t>
            </a:r>
          </a:p>
        </p:txBody>
      </p:sp>
      <p:graphicFrame>
        <p:nvGraphicFramePr>
          <p:cNvPr id="361705" name="Group 233">
            <a:extLst>
              <a:ext uri="{FF2B5EF4-FFF2-40B4-BE49-F238E27FC236}">
                <a16:creationId xmlns:a16="http://schemas.microsoft.com/office/drawing/2014/main" id="{8BCBBD99-31AF-6740-A278-1664C9399F4D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6" name="Group 234">
            <a:extLst>
              <a:ext uri="{FF2B5EF4-FFF2-40B4-BE49-F238E27FC236}">
                <a16:creationId xmlns:a16="http://schemas.microsoft.com/office/drawing/2014/main" id="{491A9C6A-2753-F741-B2A9-C1AA9C3BCA8D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7" name="Group 235">
            <a:extLst>
              <a:ext uri="{FF2B5EF4-FFF2-40B4-BE49-F238E27FC236}">
                <a16:creationId xmlns:a16="http://schemas.microsoft.com/office/drawing/2014/main" id="{35C93A3F-ED4C-2A43-8063-B46E8844A168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8" name="Group 236">
            <a:extLst>
              <a:ext uri="{FF2B5EF4-FFF2-40B4-BE49-F238E27FC236}">
                <a16:creationId xmlns:a16="http://schemas.microsoft.com/office/drawing/2014/main" id="{B093AAB2-0858-C34D-BB13-AEF52842A1C3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573338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670" name="Line 198">
            <a:extLst>
              <a:ext uri="{FF2B5EF4-FFF2-40B4-BE49-F238E27FC236}">
                <a16:creationId xmlns:a16="http://schemas.microsoft.com/office/drawing/2014/main" id="{D0A67FE7-0B0F-694D-B772-267B966BE6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2293938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1" name="Line 199">
            <a:extLst>
              <a:ext uri="{FF2B5EF4-FFF2-40B4-BE49-F238E27FC236}">
                <a16:creationId xmlns:a16="http://schemas.microsoft.com/office/drawing/2014/main" id="{D80F93EA-3C6F-9740-B561-1D8ECB9B67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293938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2" name="Line 200">
            <a:extLst>
              <a:ext uri="{FF2B5EF4-FFF2-40B4-BE49-F238E27FC236}">
                <a16:creationId xmlns:a16="http://schemas.microsoft.com/office/drawing/2014/main" id="{EB25B56A-BB38-8343-835C-B0CB3D6B6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293938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3" name="Line 201">
            <a:extLst>
              <a:ext uri="{FF2B5EF4-FFF2-40B4-BE49-F238E27FC236}">
                <a16:creationId xmlns:a16="http://schemas.microsoft.com/office/drawing/2014/main" id="{3CDCE033-CC59-E547-894C-EEC02EDC2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293938"/>
            <a:ext cx="3276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29" name="Group 257">
            <a:extLst>
              <a:ext uri="{FF2B5EF4-FFF2-40B4-BE49-F238E27FC236}">
                <a16:creationId xmlns:a16="http://schemas.microsoft.com/office/drawing/2014/main" id="{70EF35CE-E914-264E-9D5C-3E44A295D6DF}"/>
              </a:ext>
            </a:extLst>
          </p:cNvPr>
          <p:cNvGraphicFramePr>
            <a:graphicFrameLocks noGrp="1"/>
          </p:cNvGraphicFramePr>
          <p:nvPr/>
        </p:nvGraphicFramePr>
        <p:xfrm>
          <a:off x="6105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30" name="Group 258">
            <a:extLst>
              <a:ext uri="{FF2B5EF4-FFF2-40B4-BE49-F238E27FC236}">
                <a16:creationId xmlns:a16="http://schemas.microsoft.com/office/drawing/2014/main" id="{379B3D3F-E2AE-E848-83AE-0128F047A36E}"/>
              </a:ext>
            </a:extLst>
          </p:cNvPr>
          <p:cNvGraphicFramePr>
            <a:graphicFrameLocks noGrp="1"/>
          </p:cNvGraphicFramePr>
          <p:nvPr/>
        </p:nvGraphicFramePr>
        <p:xfrm>
          <a:off x="7629525" y="3335338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731" name="Line 259">
            <a:extLst>
              <a:ext uri="{FF2B5EF4-FFF2-40B4-BE49-F238E27FC236}">
                <a16:creationId xmlns:a16="http://schemas.microsoft.com/office/drawing/2014/main" id="{363E5910-931F-A141-BE74-11821325D6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979738"/>
            <a:ext cx="533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732" name="Line 260">
            <a:extLst>
              <a:ext uri="{FF2B5EF4-FFF2-40B4-BE49-F238E27FC236}">
                <a16:creationId xmlns:a16="http://schemas.microsoft.com/office/drawing/2014/main" id="{6367CAAC-ABE2-7644-8462-661635EC5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9738"/>
            <a:ext cx="6934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9" name="Group 317">
            <a:extLst>
              <a:ext uri="{FF2B5EF4-FFF2-40B4-BE49-F238E27FC236}">
                <a16:creationId xmlns:a16="http://schemas.microsoft.com/office/drawing/2014/main" id="{612BA18A-34B6-6648-A7CC-3D972511360D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L="91388" marR="913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8" marR="913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4" name="Group 322">
            <a:extLst>
              <a:ext uri="{FF2B5EF4-FFF2-40B4-BE49-F238E27FC236}">
                <a16:creationId xmlns:a16="http://schemas.microsoft.com/office/drawing/2014/main" id="{BD8667E4-5D94-764C-863F-6E080FEF401A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1" name="Group 319">
            <a:extLst>
              <a:ext uri="{FF2B5EF4-FFF2-40B4-BE49-F238E27FC236}">
                <a16:creationId xmlns:a16="http://schemas.microsoft.com/office/drawing/2014/main" id="{4411E676-0A08-8C41-ADF9-B88F55E42599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2" name="Group 320">
            <a:extLst>
              <a:ext uri="{FF2B5EF4-FFF2-40B4-BE49-F238E27FC236}">
                <a16:creationId xmlns:a16="http://schemas.microsoft.com/office/drawing/2014/main" id="{EEA4D876-09B7-2947-AFB1-1CAF09A2AD84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3" name="Group 321">
            <a:extLst>
              <a:ext uri="{FF2B5EF4-FFF2-40B4-BE49-F238E27FC236}">
                <a16:creationId xmlns:a16="http://schemas.microsoft.com/office/drawing/2014/main" id="{1C7104E2-EAA1-F74A-8200-7739A767DF10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40973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5" name="Group 323">
            <a:extLst>
              <a:ext uri="{FF2B5EF4-FFF2-40B4-BE49-F238E27FC236}">
                <a16:creationId xmlns:a16="http://schemas.microsoft.com/office/drawing/2014/main" id="{ABAFA4C1-9A53-0241-944E-C73A59275FF3}"/>
              </a:ext>
            </a:extLst>
          </p:cNvPr>
          <p:cNvGraphicFramePr>
            <a:graphicFrameLocks noGrp="1"/>
          </p:cNvGraphicFramePr>
          <p:nvPr/>
        </p:nvGraphicFramePr>
        <p:xfrm>
          <a:off x="6862763" y="48847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91388" marR="913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8" marR="913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803" name="Line 331">
            <a:extLst>
              <a:ext uri="{FF2B5EF4-FFF2-40B4-BE49-F238E27FC236}">
                <a16:creationId xmlns:a16="http://schemas.microsoft.com/office/drawing/2014/main" id="{4A769EB4-14E9-0446-BCC7-D6F6E5265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817938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804" name="Line 332">
            <a:extLst>
              <a:ext uri="{FF2B5EF4-FFF2-40B4-BE49-F238E27FC236}">
                <a16:creationId xmlns:a16="http://schemas.microsoft.com/office/drawing/2014/main" id="{68C77EBF-EF02-E34B-BFD2-14A063DC2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817938"/>
            <a:ext cx="381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805" name="Group 333">
            <a:extLst>
              <a:ext uri="{FF2B5EF4-FFF2-40B4-BE49-F238E27FC236}">
                <a16:creationId xmlns:a16="http://schemas.microsoft.com/office/drawing/2014/main" id="{926E72C5-1420-7F4E-BD35-FA195124CFF5}"/>
              </a:ext>
            </a:extLst>
          </p:cNvPr>
          <p:cNvGraphicFramePr>
            <a:graphicFrameLocks noGrp="1"/>
          </p:cNvGraphicFramePr>
          <p:nvPr/>
        </p:nvGraphicFramePr>
        <p:xfrm>
          <a:off x="8001000" y="4884738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658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0BE1B000-F19A-1443-BC26-B33F1F22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Optimizations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3FC0CD87-AF19-FE4E-8B39-985EAEC35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 need not visit every branch of the decision tree.</a:t>
            </a:r>
          </a:p>
          <a:p>
            <a:pPr lvl="1" eaLnBrk="1" hangingPunct="1"/>
            <a:r>
              <a:rPr lang="en-US" altLang="en-US"/>
              <a:t>Some branches are clearly not going to lead to success.</a:t>
            </a:r>
          </a:p>
          <a:p>
            <a:pPr lvl="1" eaLnBrk="1" hangingPunct="1"/>
            <a:r>
              <a:rPr lang="en-US" altLang="en-US"/>
              <a:t>We can preemptively stop, or </a:t>
            </a:r>
            <a:r>
              <a:rPr lang="en-US" altLang="en-US" b="1"/>
              <a:t>prune</a:t>
            </a:r>
            <a:r>
              <a:rPr lang="en-US" altLang="en-US"/>
              <a:t>, these branches.</a:t>
            </a:r>
          </a:p>
          <a:p>
            <a:pPr lvl="1" eaLnBrk="1" hangingPunct="1"/>
            <a:endParaRPr lang="en-US" altLang="en-US" sz="1600"/>
          </a:p>
          <a:p>
            <a:pPr eaLnBrk="1" hangingPunct="1"/>
            <a:r>
              <a:rPr lang="en-US" altLang="en-US"/>
              <a:t>Inefficiencies in our dice sum algorithm:</a:t>
            </a:r>
          </a:p>
          <a:p>
            <a:pPr lvl="1" eaLnBrk="1" hangingPunct="1"/>
            <a:r>
              <a:rPr lang="en-US" altLang="en-US"/>
              <a:t>Sometimes the current sum is already too high.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(Even rolling 1 for all remaining dice would exceed the sum.)</a:t>
            </a:r>
          </a:p>
          <a:p>
            <a:pPr lvl="2" eaLnBrk="1" hangingPunct="1"/>
            <a:endParaRPr lang="en-US" altLang="en-US" sz="800">
              <a:solidFill>
                <a:schemeClr val="bg2"/>
              </a:solidFill>
            </a:endParaRPr>
          </a:p>
          <a:p>
            <a:pPr lvl="1" eaLnBrk="1" hangingPunct="1"/>
            <a:r>
              <a:rPr lang="en-US" altLang="en-US"/>
              <a:t>Sometimes the current sum is already too low.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(Even rolling 6 for all remaining dice would not reach the sum.)</a:t>
            </a:r>
          </a:p>
          <a:p>
            <a:pPr lvl="2" eaLnBrk="1" hangingPunct="1"/>
            <a:endParaRPr lang="en-US" altLang="en-US" sz="800">
              <a:solidFill>
                <a:schemeClr val="bg2"/>
              </a:solidFill>
            </a:endParaRPr>
          </a:p>
          <a:p>
            <a:pPr lvl="1" eaLnBrk="1" hangingPunct="1"/>
            <a:r>
              <a:rPr lang="en-US" altLang="en-US"/>
              <a:t>When finished, the code must compute the sum every time.</a:t>
            </a:r>
          </a:p>
          <a:p>
            <a:pPr lvl="2" eaLnBrk="1" hangingPunct="1"/>
            <a:r>
              <a:rPr lang="en-US" altLang="en-US">
                <a:solidFill>
                  <a:schemeClr val="bg2"/>
                </a:solidFill>
              </a:rPr>
              <a:t>(1+1+1 = ..., 1+1+2 = ..., 1+1+3 = ..., 1+1+4 = ..., ...)</a:t>
            </a:r>
          </a:p>
        </p:txBody>
      </p:sp>
    </p:spTree>
    <p:extLst>
      <p:ext uri="{BB962C8B-B14F-4D97-AF65-F5344CB8AC3E}">
        <p14:creationId xmlns:p14="http://schemas.microsoft.com/office/powerpoint/2010/main" val="4007876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0D4DD919-C5A5-4741-8CCD-65A1AD26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 decision tree</a:t>
            </a:r>
          </a:p>
        </p:txBody>
      </p:sp>
      <p:graphicFrame>
        <p:nvGraphicFramePr>
          <p:cNvPr id="361703" name="Group 231">
            <a:extLst>
              <a:ext uri="{FF2B5EF4-FFF2-40B4-BE49-F238E27FC236}">
                <a16:creationId xmlns:a16="http://schemas.microsoft.com/office/drawing/2014/main" id="{5B5BBDB4-6DFD-D149-B6F6-29641A350343}"/>
              </a:ext>
            </a:extLst>
          </p:cNvPr>
          <p:cNvGraphicFramePr>
            <a:graphicFrameLocks noGrp="1"/>
          </p:cNvGraphicFramePr>
          <p:nvPr/>
        </p:nvGraphicFramePr>
        <p:xfrm>
          <a:off x="2584450" y="1295400"/>
          <a:ext cx="3976688" cy="731838"/>
        </p:xfrm>
        <a:graphic>
          <a:graphicData uri="http://schemas.openxmlformats.org/drawingml/2006/table">
            <a:tbl>
              <a:tblPr/>
              <a:tblGrid>
                <a:gridCol w="102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chosen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available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desired sum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-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 dice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486" name="Line 14">
            <a:extLst>
              <a:ext uri="{FF2B5EF4-FFF2-40B4-BE49-F238E27FC236}">
                <a16:creationId xmlns:a16="http://schemas.microsoft.com/office/drawing/2014/main" id="{D28B7621-C72C-E244-BCAD-0BC6C389E6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7800" y="2133600"/>
            <a:ext cx="31686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04" name="Group 232">
            <a:extLst>
              <a:ext uri="{FF2B5EF4-FFF2-40B4-BE49-F238E27FC236}">
                <a16:creationId xmlns:a16="http://schemas.microsoft.com/office/drawing/2014/main" id="{E6BD7D9B-7C9E-9043-B60E-06CADE1238D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7" name="Group 245">
            <a:extLst>
              <a:ext uri="{FF2B5EF4-FFF2-40B4-BE49-F238E27FC236}">
                <a16:creationId xmlns:a16="http://schemas.microsoft.com/office/drawing/2014/main" id="{FF3409DE-0F72-BB4F-990B-F60B5946D124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03" name="Line 31">
            <a:extLst>
              <a:ext uri="{FF2B5EF4-FFF2-40B4-BE49-F238E27FC236}">
                <a16:creationId xmlns:a16="http://schemas.microsoft.com/office/drawing/2014/main" id="{651DE2A9-5F8B-A348-8AB7-E0E9E9EC13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28194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8" name="Group 316">
            <a:extLst>
              <a:ext uri="{FF2B5EF4-FFF2-40B4-BE49-F238E27FC236}">
                <a16:creationId xmlns:a16="http://schemas.microsoft.com/office/drawing/2014/main" id="{53994B16-C5CB-AC44-8897-A05CD422C797}"/>
              </a:ext>
            </a:extLst>
          </p:cNvPr>
          <p:cNvGraphicFramePr>
            <a:graphicFrameLocks noGrp="1"/>
          </p:cNvGraphicFramePr>
          <p:nvPr/>
        </p:nvGraphicFramePr>
        <p:xfrm>
          <a:off x="12065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19" name="Group 247">
            <a:extLst>
              <a:ext uri="{FF2B5EF4-FFF2-40B4-BE49-F238E27FC236}">
                <a16:creationId xmlns:a16="http://schemas.microsoft.com/office/drawing/2014/main" id="{E0EF7531-C8D8-1A4A-B342-7EE068800F15}"/>
              </a:ext>
            </a:extLst>
          </p:cNvPr>
          <p:cNvGraphicFramePr>
            <a:graphicFrameLocks noGrp="1"/>
          </p:cNvGraphicFramePr>
          <p:nvPr/>
        </p:nvGraphicFramePr>
        <p:xfrm>
          <a:off x="1533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1" name="Group 249">
            <a:extLst>
              <a:ext uri="{FF2B5EF4-FFF2-40B4-BE49-F238E27FC236}">
                <a16:creationId xmlns:a16="http://schemas.microsoft.com/office/drawing/2014/main" id="{5666C870-7430-8142-B1D0-3A37F76A2D5E}"/>
              </a:ext>
            </a:extLst>
          </p:cNvPr>
          <p:cNvGraphicFramePr>
            <a:graphicFrameLocks noGrp="1"/>
          </p:cNvGraphicFramePr>
          <p:nvPr/>
        </p:nvGraphicFramePr>
        <p:xfrm>
          <a:off x="3057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3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23" name="Group 251">
            <a:extLst>
              <a:ext uri="{FF2B5EF4-FFF2-40B4-BE49-F238E27FC236}">
                <a16:creationId xmlns:a16="http://schemas.microsoft.com/office/drawing/2014/main" id="{1D5A944B-B3C8-8B42-8558-F770BF0F268B}"/>
              </a:ext>
            </a:extLst>
          </p:cNvPr>
          <p:cNvGraphicFramePr>
            <a:graphicFrameLocks noGrp="1"/>
          </p:cNvGraphicFramePr>
          <p:nvPr/>
        </p:nvGraphicFramePr>
        <p:xfrm>
          <a:off x="4581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9" name="Group 237">
            <a:extLst>
              <a:ext uri="{FF2B5EF4-FFF2-40B4-BE49-F238E27FC236}">
                <a16:creationId xmlns:a16="http://schemas.microsoft.com/office/drawing/2014/main" id="{84ED8967-ED93-5B45-8547-AEA7187B83EA}"/>
              </a:ext>
            </a:extLst>
          </p:cNvPr>
          <p:cNvGraphicFramePr>
            <a:graphicFrameLocks noGrp="1"/>
          </p:cNvGraphicFramePr>
          <p:nvPr/>
        </p:nvGraphicFramePr>
        <p:xfrm>
          <a:off x="7775575" y="2413000"/>
          <a:ext cx="1216025" cy="365125"/>
        </p:xfrm>
        <a:graphic>
          <a:graphicData uri="http://schemas.openxmlformats.org/drawingml/2006/table">
            <a:tbl>
              <a:tblPr/>
              <a:tblGrid>
                <a:gridCol w="3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552" name="Line 80">
            <a:extLst>
              <a:ext uri="{FF2B5EF4-FFF2-40B4-BE49-F238E27FC236}">
                <a16:creationId xmlns:a16="http://schemas.microsoft.com/office/drawing/2014/main" id="{5FFA04C2-C5C0-C443-8851-DA4EB5D27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133600"/>
            <a:ext cx="7937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3" name="Line 81">
            <a:extLst>
              <a:ext uri="{FF2B5EF4-FFF2-40B4-BE49-F238E27FC236}">
                <a16:creationId xmlns:a16="http://schemas.microsoft.com/office/drawing/2014/main" id="{0F4B0790-1091-594E-ACB6-81304FFB1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819400"/>
            <a:ext cx="15986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4" name="Line 82">
            <a:extLst>
              <a:ext uri="{FF2B5EF4-FFF2-40B4-BE49-F238E27FC236}">
                <a16:creationId xmlns:a16="http://schemas.microsoft.com/office/drawing/2014/main" id="{A02E5351-B256-7D44-A431-693783E37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19400"/>
            <a:ext cx="3198813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5" name="Line 83">
            <a:extLst>
              <a:ext uri="{FF2B5EF4-FFF2-40B4-BE49-F238E27FC236}">
                <a16:creationId xmlns:a16="http://schemas.microsoft.com/office/drawing/2014/main" id="{03D81318-488B-5543-B7C1-B09C14B21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19400"/>
            <a:ext cx="4799013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56" name="Line 84">
            <a:extLst>
              <a:ext uri="{FF2B5EF4-FFF2-40B4-BE49-F238E27FC236}">
                <a16:creationId xmlns:a16="http://schemas.microsoft.com/office/drawing/2014/main" id="{C9F83C65-CBC3-4742-88D5-E46B9F2AB3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3581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3" name="Line 101">
            <a:extLst>
              <a:ext uri="{FF2B5EF4-FFF2-40B4-BE49-F238E27FC236}">
                <a16:creationId xmlns:a16="http://schemas.microsoft.com/office/drawing/2014/main" id="{6684196D-C6E6-4842-9B27-907A0052D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581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574" name="Line 102">
            <a:extLst>
              <a:ext uri="{FF2B5EF4-FFF2-40B4-BE49-F238E27FC236}">
                <a16:creationId xmlns:a16="http://schemas.microsoft.com/office/drawing/2014/main" id="{432EF489-48BA-6643-ADFA-672BA2921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663" y="35814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16" name="Text Box 144">
            <a:extLst>
              <a:ext uri="{FF2B5EF4-FFF2-40B4-BE49-F238E27FC236}">
                <a16:creationId xmlns:a16="http://schemas.microsoft.com/office/drawing/2014/main" id="{973E29BE-460C-F142-8642-53406B044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181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Tahoma" charset="0"/>
                <a:ea typeface="+mn-ea"/>
              </a:rPr>
              <a:t>...</a:t>
            </a:r>
          </a:p>
        </p:txBody>
      </p:sp>
      <p:graphicFrame>
        <p:nvGraphicFramePr>
          <p:cNvPr id="361705" name="Group 233">
            <a:extLst>
              <a:ext uri="{FF2B5EF4-FFF2-40B4-BE49-F238E27FC236}">
                <a16:creationId xmlns:a16="http://schemas.microsoft.com/office/drawing/2014/main" id="{0DC84889-9EF5-3D49-969D-1DD242A589B9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6" name="Group 234">
            <a:extLst>
              <a:ext uri="{FF2B5EF4-FFF2-40B4-BE49-F238E27FC236}">
                <a16:creationId xmlns:a16="http://schemas.microsoft.com/office/drawing/2014/main" id="{191856DB-D365-B04F-B0DE-BAB0AEF5BBF3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7" name="Group 235">
            <a:extLst>
              <a:ext uri="{FF2B5EF4-FFF2-40B4-BE49-F238E27FC236}">
                <a16:creationId xmlns:a16="http://schemas.microsoft.com/office/drawing/2014/main" id="{048EC046-C5D7-F549-87F3-6A4C3F76B5D4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08" name="Group 236">
            <a:extLst>
              <a:ext uri="{FF2B5EF4-FFF2-40B4-BE49-F238E27FC236}">
                <a16:creationId xmlns:a16="http://schemas.microsoft.com/office/drawing/2014/main" id="{E6F1F50B-E84E-9046-A598-CD94F086E4EB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2413000"/>
          <a:ext cx="1230313" cy="365125"/>
        </p:xfrm>
        <a:graphic>
          <a:graphicData uri="http://schemas.openxmlformats.org/drawingml/2006/table">
            <a:tbl>
              <a:tblPr/>
              <a:tblGrid>
                <a:gridCol w="37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 dice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670" name="Line 198">
            <a:extLst>
              <a:ext uri="{FF2B5EF4-FFF2-40B4-BE49-F238E27FC236}">
                <a16:creationId xmlns:a16="http://schemas.microsoft.com/office/drawing/2014/main" id="{825E2298-47CA-3543-805E-9670FDAC9E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2133600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1" name="Line 199">
            <a:extLst>
              <a:ext uri="{FF2B5EF4-FFF2-40B4-BE49-F238E27FC236}">
                <a16:creationId xmlns:a16="http://schemas.microsoft.com/office/drawing/2014/main" id="{DFDF3884-FF3D-8445-A9FB-82CF755C1F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1336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2" name="Line 200">
            <a:extLst>
              <a:ext uri="{FF2B5EF4-FFF2-40B4-BE49-F238E27FC236}">
                <a16:creationId xmlns:a16="http://schemas.microsoft.com/office/drawing/2014/main" id="{C66F9282-5F67-5442-B118-2BD19F822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133600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673" name="Line 201">
            <a:extLst>
              <a:ext uri="{FF2B5EF4-FFF2-40B4-BE49-F238E27FC236}">
                <a16:creationId xmlns:a16="http://schemas.microsoft.com/office/drawing/2014/main" id="{9D2DC984-5E52-F747-9557-DF4A107C0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133600"/>
            <a:ext cx="3276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29" name="Group 257">
            <a:extLst>
              <a:ext uri="{FF2B5EF4-FFF2-40B4-BE49-F238E27FC236}">
                <a16:creationId xmlns:a16="http://schemas.microsoft.com/office/drawing/2014/main" id="{608F126E-7B3F-F543-B130-20DAB4AFA902}"/>
              </a:ext>
            </a:extLst>
          </p:cNvPr>
          <p:cNvGraphicFramePr>
            <a:graphicFrameLocks noGrp="1"/>
          </p:cNvGraphicFramePr>
          <p:nvPr/>
        </p:nvGraphicFramePr>
        <p:xfrm>
          <a:off x="6105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30" name="Group 258">
            <a:extLst>
              <a:ext uri="{FF2B5EF4-FFF2-40B4-BE49-F238E27FC236}">
                <a16:creationId xmlns:a16="http://schemas.microsoft.com/office/drawing/2014/main" id="{440B0E51-858F-0E40-98AA-273A7D8C1BD8}"/>
              </a:ext>
            </a:extLst>
          </p:cNvPr>
          <p:cNvGraphicFramePr>
            <a:graphicFrameLocks noGrp="1"/>
          </p:cNvGraphicFramePr>
          <p:nvPr/>
        </p:nvGraphicFramePr>
        <p:xfrm>
          <a:off x="7629525" y="3175000"/>
          <a:ext cx="1362075" cy="3651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1,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434" marB="454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 die</a:t>
                      </a:r>
                    </a:p>
                  </a:txBody>
                  <a:tcPr marT="45434" marB="454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731" name="Line 259">
            <a:extLst>
              <a:ext uri="{FF2B5EF4-FFF2-40B4-BE49-F238E27FC236}">
                <a16:creationId xmlns:a16="http://schemas.microsoft.com/office/drawing/2014/main" id="{2F93B40C-BAC7-9149-A04F-805066A0B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819400"/>
            <a:ext cx="5334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732" name="Line 260">
            <a:extLst>
              <a:ext uri="{FF2B5EF4-FFF2-40B4-BE49-F238E27FC236}">
                <a16:creationId xmlns:a16="http://schemas.microsoft.com/office/drawing/2014/main" id="{F2617FFB-85F8-834A-BFF4-658EC48CD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819400"/>
            <a:ext cx="6934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789" name="Group 317">
            <a:extLst>
              <a:ext uri="{FF2B5EF4-FFF2-40B4-BE49-F238E27FC236}">
                <a16:creationId xmlns:a16="http://schemas.microsoft.com/office/drawing/2014/main" id="{F1C48728-69F0-3242-B08E-2718CF2A4E40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L="91388" marR="913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8" marR="913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4" name="Group 322">
            <a:extLst>
              <a:ext uri="{FF2B5EF4-FFF2-40B4-BE49-F238E27FC236}">
                <a16:creationId xmlns:a16="http://schemas.microsoft.com/office/drawing/2014/main" id="{2AADEFCE-E887-A34F-A807-69C3933756A1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1" name="Group 319">
            <a:extLst>
              <a:ext uri="{FF2B5EF4-FFF2-40B4-BE49-F238E27FC236}">
                <a16:creationId xmlns:a16="http://schemas.microsoft.com/office/drawing/2014/main" id="{51DDF0FA-0F4A-5B4A-9E3E-D4AE936832FE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2" name="Group 320">
            <a:extLst>
              <a:ext uri="{FF2B5EF4-FFF2-40B4-BE49-F238E27FC236}">
                <a16:creationId xmlns:a16="http://schemas.microsoft.com/office/drawing/2014/main" id="{179EABEF-6A88-F746-9AC0-2C1F8DEF52BA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3" name="Group 321">
            <a:extLst>
              <a:ext uri="{FF2B5EF4-FFF2-40B4-BE49-F238E27FC236}">
                <a16:creationId xmlns:a16="http://schemas.microsoft.com/office/drawing/2014/main" id="{EEA60A3D-FAA9-5249-9BB7-21FCDC87B122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39370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1, 1,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1795" name="Group 323">
            <a:extLst>
              <a:ext uri="{FF2B5EF4-FFF2-40B4-BE49-F238E27FC236}">
                <a16:creationId xmlns:a16="http://schemas.microsoft.com/office/drawing/2014/main" id="{1C5F1A35-E95B-2B49-A294-3135B7C20C16}"/>
              </a:ext>
            </a:extLst>
          </p:cNvPr>
          <p:cNvGraphicFramePr>
            <a:graphicFrameLocks noGrp="1"/>
          </p:cNvGraphicFramePr>
          <p:nvPr/>
        </p:nvGraphicFramePr>
        <p:xfrm>
          <a:off x="6862763" y="47244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91388" marR="913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8" marR="913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1803" name="Line 331">
            <a:extLst>
              <a:ext uri="{FF2B5EF4-FFF2-40B4-BE49-F238E27FC236}">
                <a16:creationId xmlns:a16="http://schemas.microsoft.com/office/drawing/2014/main" id="{B1A79023-98C1-3446-B008-6CD5BD4DC2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657600"/>
            <a:ext cx="381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61804" name="Line 332">
            <a:extLst>
              <a:ext uri="{FF2B5EF4-FFF2-40B4-BE49-F238E27FC236}">
                <a16:creationId xmlns:a16="http://schemas.microsoft.com/office/drawing/2014/main" id="{CFC3EE4C-2591-9343-9DAA-DB81B0AB6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657600"/>
            <a:ext cx="381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361805" name="Group 333">
            <a:extLst>
              <a:ext uri="{FF2B5EF4-FFF2-40B4-BE49-F238E27FC236}">
                <a16:creationId xmlns:a16="http://schemas.microsoft.com/office/drawing/2014/main" id="{81E29C55-BA6B-374F-BEC6-45F63F2FDFF7}"/>
              </a:ext>
            </a:extLst>
          </p:cNvPr>
          <p:cNvGraphicFramePr>
            <a:graphicFrameLocks noGrp="1"/>
          </p:cNvGraphicFramePr>
          <p:nvPr/>
        </p:nvGraphicFramePr>
        <p:xfrm>
          <a:off x="8001000" y="4724400"/>
          <a:ext cx="1050925" cy="406400"/>
        </p:xfrm>
        <a:graphic>
          <a:graphicData uri="http://schemas.openxmlformats.org/drawingml/2006/table">
            <a:tbl>
              <a:tblPr/>
              <a:tblGrid>
                <a:gridCol w="84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1, 6,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L="91387" marR="913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91387" marR="913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41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B63E02E-F5D5-294D-B009-5DF1EE50B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F3AE7315-B905-7943-8F5F-848347555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 program to </a:t>
            </a:r>
            <a:r>
              <a:rPr lang="en-US" altLang="en-US" u="sng"/>
              <a:t>count the number of occurrences</a:t>
            </a:r>
            <a:r>
              <a:rPr lang="en-US" altLang="en-US"/>
              <a:t> of each unique word in a large text file (e.g. </a:t>
            </a:r>
            <a:r>
              <a:rPr lang="en-US" altLang="en-US" i="1"/>
              <a:t>Moby Dick</a:t>
            </a:r>
            <a:r>
              <a:rPr lang="en-US" altLang="en-US"/>
              <a:t> ).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Allow the user to type a word and report how many times that word appeared in the book.</a:t>
            </a:r>
          </a:p>
          <a:p>
            <a:pPr lvl="1" eaLnBrk="1" hangingPunct="1"/>
            <a:r>
              <a:rPr lang="en-US" altLang="en-US"/>
              <a:t>Report all words that appeared in the book at least 500 times, in alphabetical order.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What collection is appropriate for this problem?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35F5D6D1-256E-C04A-B665-0CD7B3F5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"8 Queens" problem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ABBD252F-BE08-7C4B-B988-7558E4C41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the problem of trying to place 8 queens on a chess board such that no queen can attack another queen.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What are the "choices"?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 do we "make" or</a:t>
            </a:r>
            <a:br>
              <a:rPr lang="en-US" altLang="en-US"/>
            </a:br>
            <a:r>
              <a:rPr lang="en-US" altLang="en-US"/>
              <a:t>"un-make" a choice?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 do we know when</a:t>
            </a:r>
            <a:br>
              <a:rPr lang="en-US" altLang="en-US"/>
            </a:br>
            <a:r>
              <a:rPr lang="en-US" altLang="en-US"/>
              <a:t>to stop?</a:t>
            </a:r>
          </a:p>
        </p:txBody>
      </p:sp>
      <p:graphicFrame>
        <p:nvGraphicFramePr>
          <p:cNvPr id="334968" name="Group 120">
            <a:extLst>
              <a:ext uri="{FF2B5EF4-FFF2-40B4-BE49-F238E27FC236}">
                <a16:creationId xmlns:a16="http://schemas.microsoft.com/office/drawing/2014/main" id="{D5060FDF-26A6-C941-82D4-8A225ECB6904}"/>
              </a:ext>
            </a:extLst>
          </p:cNvPr>
          <p:cNvGraphicFramePr>
            <a:graphicFrameLocks noGrp="1"/>
          </p:cNvGraphicFramePr>
          <p:nvPr/>
        </p:nvGraphicFramePr>
        <p:xfrm>
          <a:off x="4267200" y="2209800"/>
          <a:ext cx="4724400" cy="4267200"/>
        </p:xfrm>
        <a:graphic>
          <a:graphicData uri="http://schemas.openxmlformats.org/drawingml/2006/table">
            <a:tbl>
              <a:tblPr/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34977" name="Group 129">
            <a:extLst>
              <a:ext uri="{FF2B5EF4-FFF2-40B4-BE49-F238E27FC236}">
                <a16:creationId xmlns:a16="http://schemas.microsoft.com/office/drawing/2014/main" id="{1E4F2598-3B69-5642-B779-BAEE0A3CF6A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432050"/>
            <a:ext cx="4419600" cy="3810000"/>
            <a:chOff x="2784" y="1632"/>
            <a:chExt cx="2784" cy="2400"/>
          </a:xfrm>
        </p:grpSpPr>
        <p:sp>
          <p:nvSpPr>
            <p:cNvPr id="334969" name="Line 121">
              <a:extLst>
                <a:ext uri="{FF2B5EF4-FFF2-40B4-BE49-F238E27FC236}">
                  <a16:creationId xmlns:a16="http://schemas.microsoft.com/office/drawing/2014/main" id="{3DA660AE-6090-834B-8656-1F8DECEA1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632"/>
              <a:ext cx="0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0" name="Line 122">
              <a:extLst>
                <a:ext uri="{FF2B5EF4-FFF2-40B4-BE49-F238E27FC236}">
                  <a16:creationId xmlns:a16="http://schemas.microsoft.com/office/drawing/2014/main" id="{19791BDC-8277-D643-9F62-9B3C6E74D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784"/>
              <a:ext cx="0" cy="1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1" name="Line 123">
              <a:extLst>
                <a:ext uri="{FF2B5EF4-FFF2-40B4-BE49-F238E27FC236}">
                  <a16:creationId xmlns:a16="http://schemas.microsoft.com/office/drawing/2014/main" id="{11E6F5A6-D7F4-0D4B-88E1-1C6F20E03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2688"/>
              <a:ext cx="192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2" name="Line 124">
              <a:extLst>
                <a:ext uri="{FF2B5EF4-FFF2-40B4-BE49-F238E27FC236}">
                  <a16:creationId xmlns:a16="http://schemas.microsoft.com/office/drawing/2014/main" id="{C56BF450-A24D-874A-9AC3-BE08EC1499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4" y="2688"/>
              <a:ext cx="72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3" name="Line 125">
              <a:extLst>
                <a:ext uri="{FF2B5EF4-FFF2-40B4-BE49-F238E27FC236}">
                  <a16:creationId xmlns:a16="http://schemas.microsoft.com/office/drawing/2014/main" id="{A89526D1-73FB-AB41-A9A5-5BB4C72E78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4" y="1968"/>
              <a:ext cx="672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4" name="Line 126">
              <a:extLst>
                <a:ext uri="{FF2B5EF4-FFF2-40B4-BE49-F238E27FC236}">
                  <a16:creationId xmlns:a16="http://schemas.microsoft.com/office/drawing/2014/main" id="{C668E02B-6CA9-2B41-ACEC-22581CEB4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784"/>
              <a:ext cx="672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5" name="Line 127">
              <a:extLst>
                <a:ext uri="{FF2B5EF4-FFF2-40B4-BE49-F238E27FC236}">
                  <a16:creationId xmlns:a16="http://schemas.microsoft.com/office/drawing/2014/main" id="{EEC9D7A7-6BA3-7248-B257-261EC94D5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784"/>
              <a:ext cx="1344" cy="1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4976" name="Line 128">
              <a:extLst>
                <a:ext uri="{FF2B5EF4-FFF2-40B4-BE49-F238E27FC236}">
                  <a16:creationId xmlns:a16="http://schemas.microsoft.com/office/drawing/2014/main" id="{0A9F18D9-2B41-5648-9095-C51348102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1632"/>
              <a:ext cx="960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4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53CF3D8-B37E-F24F-BA94-BAFC0061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Naive algorithm</a:t>
            </a:r>
          </a:p>
        </p:txBody>
      </p:sp>
      <p:sp>
        <p:nvSpPr>
          <p:cNvPr id="335875" name="Rectangle 3">
            <a:extLst>
              <a:ext uri="{FF2B5EF4-FFF2-40B4-BE49-F238E27FC236}">
                <a16:creationId xmlns:a16="http://schemas.microsoft.com/office/drawing/2014/main" id="{BFA919B5-1F4E-AF41-A9DA-A23A39BC9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 (each square on board):</a:t>
            </a:r>
          </a:p>
          <a:p>
            <a:pPr lvl="1" eaLnBrk="1" hangingPunct="1"/>
            <a:r>
              <a:rPr lang="en-US" altLang="en-US"/>
              <a:t>Place a queen there.</a:t>
            </a:r>
          </a:p>
          <a:p>
            <a:pPr lvl="1" eaLnBrk="1" hangingPunct="1"/>
            <a:r>
              <a:rPr lang="en-US" altLang="en-US"/>
              <a:t>Try to place the rest</a:t>
            </a:r>
            <a:br>
              <a:rPr lang="en-US" altLang="en-US"/>
            </a:br>
            <a:r>
              <a:rPr lang="en-US" altLang="en-US"/>
              <a:t>of the queens.</a:t>
            </a:r>
          </a:p>
          <a:p>
            <a:pPr lvl="1" eaLnBrk="1" hangingPunct="1"/>
            <a:r>
              <a:rPr lang="en-US" altLang="en-US"/>
              <a:t>Un-place the queen.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 large is the</a:t>
            </a:r>
            <a:br>
              <a:rPr lang="en-US" altLang="en-US"/>
            </a:br>
            <a:r>
              <a:rPr lang="en-US" altLang="en-US"/>
              <a:t>solution space for</a:t>
            </a:r>
            <a:br>
              <a:rPr lang="en-US" altLang="en-US"/>
            </a:br>
            <a:r>
              <a:rPr lang="en-US" altLang="en-US"/>
              <a:t>this algorithm?</a:t>
            </a:r>
          </a:p>
          <a:p>
            <a:pPr lvl="2" eaLnBrk="1" hangingPunct="1"/>
            <a:r>
              <a:rPr lang="en-US" altLang="en-US"/>
              <a:t>64 * 63 * 62 * ...</a:t>
            </a:r>
          </a:p>
        </p:txBody>
      </p:sp>
      <p:graphicFrame>
        <p:nvGraphicFramePr>
          <p:cNvPr id="336042" name="Group 170">
            <a:extLst>
              <a:ext uri="{FF2B5EF4-FFF2-40B4-BE49-F238E27FC236}">
                <a16:creationId xmlns:a16="http://schemas.microsoft.com/office/drawing/2014/main" id="{5992B520-EB63-EA47-8A81-2DE9989CB2E1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1676400"/>
          <a:ext cx="5314950" cy="4791075"/>
        </p:xfrm>
        <a:graphic>
          <a:graphicData uri="http://schemas.openxmlformats.org/drawingml/2006/table">
            <a:tbl>
              <a:tblPr/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9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D56FD0DE-5135-434F-92EF-B062135E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Better algorithm idea</a:t>
            </a:r>
          </a:p>
        </p:txBody>
      </p:sp>
      <p:sp>
        <p:nvSpPr>
          <p:cNvPr id="336899" name="Rectangle 3">
            <a:extLst>
              <a:ext uri="{FF2B5EF4-FFF2-40B4-BE49-F238E27FC236}">
                <a16:creationId xmlns:a16="http://schemas.microsoft.com/office/drawing/2014/main" id="{788011F2-88D9-A842-BB69-6F47F6760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Observation: In a working</a:t>
            </a:r>
            <a:br>
              <a:rPr lang="en-US" altLang="en-US"/>
            </a:br>
            <a:r>
              <a:rPr lang="en-US" altLang="en-US"/>
              <a:t>solution, exactly 1 queen</a:t>
            </a:r>
            <a:br>
              <a:rPr lang="en-US" altLang="en-US"/>
            </a:br>
            <a:r>
              <a:rPr lang="en-US" altLang="en-US"/>
              <a:t>must appear in each</a:t>
            </a:r>
            <a:br>
              <a:rPr lang="en-US" altLang="en-US"/>
            </a:br>
            <a:r>
              <a:rPr lang="en-US" altLang="en-US"/>
              <a:t>row and in</a:t>
            </a:r>
            <a:br>
              <a:rPr lang="en-US" altLang="en-US"/>
            </a:br>
            <a:r>
              <a:rPr lang="en-US" altLang="en-US"/>
              <a:t>each column.</a:t>
            </a:r>
          </a:p>
          <a:p>
            <a:pPr eaLnBrk="1" hangingPunct="1"/>
            <a:endParaRPr lang="en-US" altLang="en-US"/>
          </a:p>
          <a:p>
            <a:pPr lvl="1" eaLnBrk="1" hangingPunct="1"/>
            <a:r>
              <a:rPr lang="en-US" altLang="en-US"/>
              <a:t>Redefine a "choice"</a:t>
            </a:r>
            <a:br>
              <a:rPr lang="en-US" altLang="en-US"/>
            </a:br>
            <a:r>
              <a:rPr lang="en-US" altLang="en-US"/>
              <a:t>to be valid placement</a:t>
            </a:r>
            <a:br>
              <a:rPr lang="en-US" altLang="en-US"/>
            </a:br>
            <a:r>
              <a:rPr lang="en-US" altLang="en-US"/>
              <a:t>of a queen in a</a:t>
            </a:r>
            <a:br>
              <a:rPr lang="en-US" altLang="en-US"/>
            </a:br>
            <a:r>
              <a:rPr lang="en-US" altLang="en-US"/>
              <a:t>particular column.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 large is the</a:t>
            </a:r>
            <a:br>
              <a:rPr lang="en-US" altLang="en-US"/>
            </a:br>
            <a:r>
              <a:rPr lang="en-US" altLang="en-US"/>
              <a:t>solution space now?</a:t>
            </a:r>
          </a:p>
          <a:p>
            <a:pPr lvl="2" eaLnBrk="1" hangingPunct="1"/>
            <a:r>
              <a:rPr lang="en-US" altLang="en-US"/>
              <a:t>8 * 8 * 8 * ...</a:t>
            </a:r>
          </a:p>
        </p:txBody>
      </p:sp>
      <p:graphicFrame>
        <p:nvGraphicFramePr>
          <p:cNvPr id="337104" name="Group 208">
            <a:extLst>
              <a:ext uri="{FF2B5EF4-FFF2-40B4-BE49-F238E27FC236}">
                <a16:creationId xmlns:a16="http://schemas.microsoft.com/office/drawing/2014/main" id="{4FB40D12-4691-FB4E-B795-66AAFC38B331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1676400"/>
          <a:ext cx="5314950" cy="4791075"/>
        </p:xfrm>
        <a:graphic>
          <a:graphicData uri="http://schemas.openxmlformats.org/drawingml/2006/table">
            <a:tbl>
              <a:tblPr/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18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charset="2"/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charset="2"/>
                        <a:defRPr sz="15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31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22E604E-A585-9747-8DAC-7B416FFD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Recall: Backtracking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CBC8C97A-739F-F643-B8A9-E16398007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i="1" dirty="0">
                <a:ea typeface="ＭＳ Ｐゴシック" charset="0"/>
              </a:rPr>
              <a:t>A general pseudo-code algorithm for backtracking problems:</a:t>
            </a:r>
          </a:p>
          <a:p>
            <a:pPr eaLnBrk="1" hangingPunct="1">
              <a:buFontTx/>
              <a:buNone/>
              <a:defRPr/>
            </a:pPr>
            <a:endParaRPr lang="en-US" sz="1600" i="1" dirty="0">
              <a:ea typeface="ＭＳ Ｐゴシック" charset="0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ea typeface="ＭＳ Ｐゴシック" charset="0"/>
              </a:rPr>
              <a:t>Explore(</a:t>
            </a:r>
            <a:r>
              <a:rPr lang="en-US" b="1" dirty="0">
                <a:ea typeface="ＭＳ Ｐゴシック" charset="0"/>
              </a:rPr>
              <a:t>choices</a:t>
            </a:r>
            <a:r>
              <a:rPr lang="en-US" dirty="0">
                <a:ea typeface="ＭＳ Ｐゴシック" charset="0"/>
              </a:rPr>
              <a:t>):</a:t>
            </a:r>
          </a:p>
          <a:p>
            <a:pPr lvl="1"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0"/>
              </a:rPr>
              <a:t>if there are no more </a:t>
            </a:r>
            <a:r>
              <a:rPr lang="en-US" b="1" dirty="0">
                <a:ea typeface="ＭＳ Ｐゴシック" charset="0"/>
              </a:rPr>
              <a:t>choices</a:t>
            </a:r>
            <a:r>
              <a:rPr lang="en-US" dirty="0">
                <a:ea typeface="ＭＳ Ｐゴシック" charset="0"/>
              </a:rPr>
              <a:t> to make:  stop.</a:t>
            </a:r>
          </a:p>
          <a:p>
            <a:pPr lvl="1" eaLnBrk="1" hangingPunct="1">
              <a:buFont typeface="Wingdings 2" charset="0"/>
              <a:buChar char=""/>
              <a:defRPr/>
            </a:pPr>
            <a:endParaRPr lang="en-US" sz="800" dirty="0">
              <a:ea typeface="ＭＳ Ｐゴシック" charset="0"/>
            </a:endParaRPr>
          </a:p>
          <a:p>
            <a:pPr lvl="1" eaLnBrk="1" hangingPunct="1">
              <a:buFont typeface="Wingdings 2" charset="0"/>
              <a:buChar char=""/>
              <a:defRPr/>
            </a:pPr>
            <a:r>
              <a:rPr lang="en-US" dirty="0">
                <a:ea typeface="ＭＳ Ｐゴシック" charset="0"/>
              </a:rPr>
              <a:t>else, for each available choice </a:t>
            </a:r>
            <a:r>
              <a:rPr lang="en-US" b="1" dirty="0">
                <a:ea typeface="ＭＳ Ｐゴシック" charset="0"/>
              </a:rPr>
              <a:t>C</a:t>
            </a:r>
            <a:r>
              <a:rPr lang="en-US" dirty="0">
                <a:ea typeface="ＭＳ Ｐゴシック" charset="0"/>
              </a:rPr>
              <a:t>:</a:t>
            </a:r>
          </a:p>
          <a:p>
            <a:pPr lvl="2" eaLnBrk="1" hangingPunct="1">
              <a:buFont typeface="Wingdings 2" charset="0"/>
              <a:buChar char=""/>
              <a:defRPr/>
            </a:pP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Choose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b="1" dirty="0">
                <a:ea typeface="ＭＳ Ｐゴシック" charset="0"/>
              </a:rPr>
              <a:t>C</a:t>
            </a:r>
            <a:r>
              <a:rPr lang="en-US" dirty="0">
                <a:ea typeface="ＭＳ Ｐゴシック" charset="0"/>
              </a:rPr>
              <a:t>.</a:t>
            </a:r>
          </a:p>
          <a:p>
            <a:pPr lvl="2" eaLnBrk="1" hangingPunct="1">
              <a:buFont typeface="Wingdings 2" charset="0"/>
              <a:buChar char=""/>
              <a:defRPr/>
            </a:pP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Explore</a:t>
            </a:r>
            <a:r>
              <a:rPr lang="en-US" dirty="0">
                <a:ea typeface="ＭＳ Ｐゴシック" charset="0"/>
              </a:rPr>
              <a:t> the remaining </a:t>
            </a:r>
            <a:r>
              <a:rPr lang="en-US" b="1" dirty="0">
                <a:ea typeface="ＭＳ Ｐゴシック" charset="0"/>
              </a:rPr>
              <a:t>choices</a:t>
            </a:r>
            <a:r>
              <a:rPr lang="en-US" dirty="0">
                <a:ea typeface="ＭＳ Ｐゴシック" charset="0"/>
              </a:rPr>
              <a:t>.</a:t>
            </a:r>
          </a:p>
          <a:p>
            <a:pPr lvl="2" eaLnBrk="1" hangingPunct="1">
              <a:buFont typeface="Wingdings 2" charset="0"/>
              <a:buChar char=""/>
              <a:defRPr/>
            </a:pP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Un-choose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b="1" dirty="0">
                <a:ea typeface="ＭＳ Ｐゴシック" charset="0"/>
              </a:rPr>
              <a:t>C</a:t>
            </a:r>
            <a:r>
              <a:rPr lang="en-US" dirty="0">
                <a:ea typeface="ＭＳ Ｐゴシック" charset="0"/>
              </a:rPr>
              <a:t>, if necessary.  </a:t>
            </a:r>
            <a:r>
              <a:rPr lang="en-US" dirty="0">
                <a:solidFill>
                  <a:schemeClr val="bg2"/>
                </a:solidFill>
                <a:ea typeface="ＭＳ Ｐゴシック" charset="0"/>
              </a:rPr>
              <a:t>(backtrack!)</a:t>
            </a:r>
          </a:p>
          <a:p>
            <a:pPr lvl="2" eaLnBrk="1" hangingPunct="1">
              <a:buFont typeface="Wingdings 2" charset="0"/>
              <a:buChar char=""/>
              <a:defRPr/>
            </a:pPr>
            <a:endParaRPr lang="en-US" dirty="0">
              <a:solidFill>
                <a:schemeClr val="bg2"/>
              </a:solidFill>
              <a:ea typeface="ＭＳ Ｐゴシック" charset="0"/>
            </a:endParaRPr>
          </a:p>
          <a:p>
            <a:pPr marL="393700" lvl="1" indent="0" eaLnBrk="1" hangingPunct="1">
              <a:buFont typeface="Wingdings 2" charset="0"/>
              <a:buNone/>
              <a:defRPr/>
            </a:pP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539825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B9C036D9-B020-544A-86DF-89360E8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Exercise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38B0C55-CE41-0143-8C49-30A5F6C55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we have a </a:t>
            </a:r>
            <a:r>
              <a:rPr lang="en-US" altLang="en-US">
                <a:latin typeface="Courier New" panose="02070309020205020404" pitchFamily="49" charset="0"/>
              </a:rPr>
              <a:t>Board</a:t>
            </a:r>
            <a:r>
              <a:rPr lang="en-US" altLang="en-US"/>
              <a:t> class with these methods: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Write a method </a:t>
            </a:r>
            <a:r>
              <a:rPr lang="en-US" altLang="en-US">
                <a:latin typeface="Courier New" panose="02070309020205020404" pitchFamily="49" charset="0"/>
              </a:rPr>
              <a:t>solve</a:t>
            </a:r>
            <a:r>
              <a:rPr lang="en-US" altLang="en-US"/>
              <a:t> that accepts a </a:t>
            </a:r>
            <a:r>
              <a:rPr lang="en-US" altLang="en-US">
                <a:latin typeface="Courier New" panose="02070309020205020404" pitchFamily="49" charset="0"/>
              </a:rPr>
              <a:t>Board</a:t>
            </a:r>
            <a:r>
              <a:rPr lang="en-US" altLang="en-US"/>
              <a:t> as a parameter and tries to place 8 queens on it safely.</a:t>
            </a:r>
          </a:p>
          <a:p>
            <a:pPr lvl="1" eaLnBrk="1" hangingPunct="1"/>
            <a:r>
              <a:rPr lang="en-US" altLang="en-US"/>
              <a:t>Your method should find all solutions.</a:t>
            </a:r>
          </a:p>
        </p:txBody>
      </p:sp>
      <p:graphicFrame>
        <p:nvGraphicFramePr>
          <p:cNvPr id="337980" name="Group 60">
            <a:extLst>
              <a:ext uri="{FF2B5EF4-FFF2-40B4-BE49-F238E27FC236}">
                <a16:creationId xmlns:a16="http://schemas.microsoft.com/office/drawing/2014/main" id="{481C6138-3C55-C243-81B5-9BAA154A61EA}"/>
              </a:ext>
            </a:extLst>
          </p:cNvPr>
          <p:cNvGraphicFramePr>
            <a:graphicFrameLocks noGrp="1"/>
          </p:cNvGraphicFramePr>
          <p:nvPr/>
        </p:nvGraphicFramePr>
        <p:xfrm>
          <a:off x="147638" y="1971675"/>
          <a:ext cx="8890000" cy="2682876"/>
        </p:xfrm>
        <a:graphic>
          <a:graphicData uri="http://schemas.openxmlformats.org/drawingml/2006/table">
            <a:tbl>
              <a:tblPr/>
              <a:tblGrid>
                <a:gridCol w="591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34">
                <a:tc>
                  <a:txBody>
                    <a:bodyPr/>
                    <a:lstStyle/>
                    <a:p>
                      <a:pPr marL="346075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Method/Constructor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Description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public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Board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(int size)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construct empty board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public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boolean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safe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int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 row,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int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 column)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if queen can be</a:t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safely placed here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public void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place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(int row, int column)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place queen here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public void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remove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(int row, int column)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remove queen from here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public void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print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</a:rPr>
                        <a:t>()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displays the board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8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06E5798D-9C4E-8240-AE22-973C5C02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</a:t>
            </a:r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F8F40103-1803-0E43-AC93-3672DC0D5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Generics, hashing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/>
          </a:p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reading: 18.1</a:t>
            </a:r>
          </a:p>
        </p:txBody>
      </p:sp>
    </p:spTree>
    <p:extLst>
      <p:ext uri="{BB962C8B-B14F-4D97-AF65-F5344CB8AC3E}">
        <p14:creationId xmlns:p14="http://schemas.microsoft.com/office/powerpoint/2010/main" val="105862797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CFC1C9E-E068-9242-988F-C28B05E45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27ADE7C-F0D4-D84D-9E8F-8B3FBCCFC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 b="1"/>
              <a:t>hash</a:t>
            </a:r>
            <a:r>
              <a:rPr lang="en-US" altLang="en-US"/>
              <a:t>: To map a value to an integer index.</a:t>
            </a:r>
          </a:p>
          <a:p>
            <a:pPr lvl="1" eaLnBrk="1" hangingPunct="1"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 b="1"/>
              <a:t>hash table</a:t>
            </a:r>
            <a:r>
              <a:rPr lang="en-US" altLang="en-US"/>
              <a:t>: An array that stores elements via hashing.</a:t>
            </a:r>
          </a:p>
          <a:p>
            <a:pPr lvl="1" eaLnBrk="1" hangingPunct="1">
              <a:tabLst>
                <a:tab pos="3205163" algn="l"/>
                <a:tab pos="3657600" algn="l"/>
                <a:tab pos="5948363" algn="l"/>
              </a:tabLst>
            </a:pPr>
            <a:endParaRPr lang="en-US" altLang="en-US" sz="1200"/>
          </a:p>
          <a:p>
            <a:pPr eaLnBrk="1" hangingPunct="1"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 b="1"/>
              <a:t>hash function</a:t>
            </a:r>
            <a:r>
              <a:rPr lang="en-US" altLang="en-US"/>
              <a:t>: An algorithm that maps values to indexes.</a:t>
            </a:r>
          </a:p>
          <a:p>
            <a:pPr lvl="1" eaLnBrk="1" hangingPunct="1"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/>
              <a:t>one possible hash function for integers:   </a:t>
            </a:r>
            <a:r>
              <a:rPr lang="en-US" altLang="en-US" b="1"/>
              <a:t>HF(I) </a:t>
            </a:r>
            <a:r>
              <a:rPr lang="en-US" altLang="en-US" b="1">
                <a:sym typeface="Symbol" pitchFamily="2" charset="2"/>
              </a:rPr>
              <a:t>= I </a:t>
            </a:r>
            <a:r>
              <a:rPr lang="en-US" altLang="en-US" b="1">
                <a:latin typeface="Courier New" panose="02070309020205020404" pitchFamily="49" charset="0"/>
                <a:sym typeface="Symbol" pitchFamily="2" charset="2"/>
              </a:rPr>
              <a:t>%</a:t>
            </a:r>
            <a:r>
              <a:rPr lang="en-US" altLang="en-US" b="1">
                <a:sym typeface="Symbol" pitchFamily="2" charset="2"/>
              </a:rPr>
              <a:t> length</a:t>
            </a:r>
            <a:endParaRPr lang="en-US" altLang="en-US" sz="800" b="1"/>
          </a:p>
          <a:p>
            <a:pPr lvl="1" eaLnBrk="1" hangingPunct="1">
              <a:tabLst>
                <a:tab pos="3205163" algn="l"/>
                <a:tab pos="3657600" algn="l"/>
                <a:tab pos="5948363" algn="l"/>
              </a:tabLst>
            </a:pPr>
            <a:endParaRPr lang="en-US" altLang="en-US" sz="800" b="1"/>
          </a:p>
          <a:p>
            <a:pPr lvl="1" eaLnBrk="1" hangingPunct="1">
              <a:lnSpc>
                <a:spcPct val="80000"/>
              </a:lnSpc>
              <a:buFontTx/>
              <a:buNone/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set.add(11);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11 % 10 == 1</a:t>
            </a:r>
            <a:endParaRPr lang="en-US" altLang="en-US">
              <a:solidFill>
                <a:srgbClr val="008000"/>
              </a:solidFill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set.add(49);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49 % 10 == 9</a:t>
            </a:r>
            <a:endParaRPr lang="en-US" altLang="en-US">
              <a:solidFill>
                <a:srgbClr val="008000"/>
              </a:solidFill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set.add(24);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24 % 10 == 4</a:t>
            </a:r>
            <a:endParaRPr lang="en-US" altLang="en-US">
              <a:solidFill>
                <a:srgbClr val="008000"/>
              </a:solidFill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tabLst>
                <a:tab pos="3205163" algn="l"/>
                <a:tab pos="3657600" algn="l"/>
                <a:tab pos="59483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set.add(7);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 7 % 10 == 7</a:t>
            </a:r>
            <a:endParaRPr lang="en-US" altLang="en-US">
              <a:solidFill>
                <a:srgbClr val="008000"/>
              </a:solidFill>
            </a:endParaRPr>
          </a:p>
        </p:txBody>
      </p:sp>
      <p:graphicFrame>
        <p:nvGraphicFramePr>
          <p:cNvPr id="512042" name="Group 42">
            <a:extLst>
              <a:ext uri="{FF2B5EF4-FFF2-40B4-BE49-F238E27FC236}">
                <a16:creationId xmlns:a16="http://schemas.microsoft.com/office/drawing/2014/main" id="{0D581CF2-FCC1-394F-8D3F-1EA99DE25249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876800"/>
          <a:ext cx="5619750" cy="792163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609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A45D534-6ADD-2942-AD3D-0D853E64B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Efficiency of hashing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B12D14B-B5F1-B544-890E-8A1E90A18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tabLst>
                <a:tab pos="2743200" algn="l"/>
              </a:tabLst>
            </a:pPr>
            <a:r>
              <a:rPr lang="en-US" altLang="en-US" sz="2000">
                <a:latin typeface="Courier New" panose="02070309020205020404" pitchFamily="49" charset="0"/>
              </a:rPr>
              <a:t>	public static int </a:t>
            </a:r>
            <a:r>
              <a:rPr lang="en-US" altLang="en-US" sz="2000" b="1">
                <a:latin typeface="Courier New" panose="02070309020205020404" pitchFamily="49" charset="0"/>
              </a:rPr>
              <a:t>hashFunction</a:t>
            </a:r>
            <a:r>
              <a:rPr lang="en-US" altLang="en-US" sz="2000">
                <a:latin typeface="Courier New" panose="02070309020205020404" pitchFamily="49" charset="0"/>
              </a:rPr>
              <a:t>(int i) {</a:t>
            </a:r>
            <a:endParaRPr lang="en-US" altLang="en-US" sz="2000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743200" algn="l"/>
              </a:tabLst>
            </a:pPr>
            <a:r>
              <a:rPr lang="en-US" altLang="en-US" sz="2000">
                <a:latin typeface="Courier New" panose="02070309020205020404" pitchFamily="49" charset="0"/>
              </a:rPr>
              <a:t>	    return Math.abs(i) % elementData.length;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743200" algn="l"/>
              </a:tabLst>
            </a:pPr>
            <a:r>
              <a:rPr lang="en-US" altLang="en-US" sz="200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743200" algn="l"/>
              </a:tabLst>
            </a:pPr>
            <a:endParaRPr lang="en-US" altLang="en-US" sz="1200">
              <a:latin typeface="Courier New" panose="02070309020205020404" pitchFamily="49" charset="0"/>
            </a:endParaRPr>
          </a:p>
          <a:p>
            <a:pPr eaLnBrk="1" hangingPunct="1">
              <a:tabLst>
                <a:tab pos="2743200" algn="l"/>
              </a:tabLst>
            </a:pPr>
            <a:r>
              <a:rPr lang="en-US" altLang="en-US"/>
              <a:t>Add: set	</a:t>
            </a:r>
            <a:r>
              <a:rPr lang="en-US" altLang="en-US">
                <a:latin typeface="Courier New" panose="02070309020205020404" pitchFamily="49" charset="0"/>
              </a:rPr>
              <a:t>elementData[HF(i)] = i;</a:t>
            </a: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tabLst>
                <a:tab pos="2743200" algn="l"/>
              </a:tabLst>
            </a:pPr>
            <a:r>
              <a:rPr lang="en-US" altLang="en-US"/>
              <a:t>Search: check if	</a:t>
            </a:r>
            <a:r>
              <a:rPr lang="en-US" altLang="en-US">
                <a:latin typeface="Courier New" panose="02070309020205020404" pitchFamily="49" charset="0"/>
              </a:rPr>
              <a:t>elementData[HF(i)] == i</a:t>
            </a:r>
            <a:endParaRPr lang="en-US" altLang="en-US" sz="800"/>
          </a:p>
          <a:p>
            <a:pPr eaLnBrk="1" hangingPunct="1">
              <a:tabLst>
                <a:tab pos="2743200" algn="l"/>
              </a:tabLst>
            </a:pPr>
            <a:r>
              <a:rPr lang="en-US" altLang="en-US"/>
              <a:t>Remove: set	</a:t>
            </a:r>
            <a:r>
              <a:rPr lang="en-US" altLang="en-US">
                <a:latin typeface="Courier New" panose="02070309020205020404" pitchFamily="49" charset="0"/>
              </a:rPr>
              <a:t>elementData[HF(i)] = 0;</a:t>
            </a:r>
          </a:p>
          <a:p>
            <a:pPr lvl="1" eaLnBrk="1" hangingPunct="1">
              <a:buFontTx/>
              <a:buNone/>
              <a:tabLst>
                <a:tab pos="2743200" algn="l"/>
              </a:tabLst>
            </a:pPr>
            <a:endParaRPr lang="en-US" altLang="en-US" sz="1200"/>
          </a:p>
          <a:p>
            <a:pPr lvl="1" eaLnBrk="1" hangingPunct="1">
              <a:buFontTx/>
              <a:buNone/>
              <a:tabLst>
                <a:tab pos="2743200" algn="l"/>
              </a:tabLst>
            </a:pPr>
            <a:endParaRPr lang="en-US" altLang="en-US" sz="1200"/>
          </a:p>
          <a:p>
            <a:pPr eaLnBrk="1" hangingPunct="1">
              <a:tabLst>
                <a:tab pos="2743200" algn="l"/>
              </a:tabLst>
            </a:pPr>
            <a:r>
              <a:rPr lang="en-US" altLang="en-US"/>
              <a:t>What is the runtime of </a:t>
            </a:r>
            <a:r>
              <a:rPr lang="en-US" altLang="en-US">
                <a:latin typeface="Courier New" panose="020703090202050204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contains</a:t>
            </a:r>
            <a:r>
              <a:rPr lang="en-US" altLang="en-US"/>
              <a:t>, and </a:t>
            </a:r>
            <a:r>
              <a:rPr lang="en-US" altLang="en-US">
                <a:latin typeface="Courier New" panose="02070309020205020404" pitchFamily="49" charset="0"/>
              </a:rPr>
              <a:t>remove</a:t>
            </a:r>
            <a:r>
              <a:rPr lang="en-US" altLang="en-US"/>
              <a:t>?</a:t>
            </a:r>
          </a:p>
          <a:p>
            <a:pPr lvl="1" eaLnBrk="1" hangingPunct="1">
              <a:tabLst>
                <a:tab pos="2743200" algn="l"/>
              </a:tabLst>
            </a:pPr>
            <a:r>
              <a:rPr lang="en-US" altLang="en-US" b="1"/>
              <a:t>O(1)</a:t>
            </a:r>
            <a:endParaRPr lang="en-US" altLang="en-US"/>
          </a:p>
          <a:p>
            <a:pPr lvl="1" eaLnBrk="1" hangingPunct="1">
              <a:tabLst>
                <a:tab pos="2743200" algn="l"/>
              </a:tabLst>
            </a:pPr>
            <a:endParaRPr lang="en-US" altLang="en-US" sz="1200"/>
          </a:p>
          <a:p>
            <a:pPr eaLnBrk="1" hangingPunct="1">
              <a:tabLst>
                <a:tab pos="2743200" algn="l"/>
              </a:tabLst>
            </a:pPr>
            <a:r>
              <a:rPr lang="en-US" altLang="en-US"/>
              <a:t>Are there any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19420523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D64EF9B-0434-1A4E-B54F-D3F96CED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 Functions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600F7C2-AE64-2445-8594-D48F4B5E9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Maps an object to a number</a:t>
            </a:r>
          </a:p>
          <a:p>
            <a:pPr lvl="1" eaLnBrk="1" hangingPunct="1"/>
            <a:r>
              <a:rPr lang="en-US" altLang="en-US"/>
              <a:t>result should be constrained to some range</a:t>
            </a:r>
          </a:p>
          <a:p>
            <a:pPr lvl="1" eaLnBrk="1" hangingPunct="1"/>
            <a:r>
              <a:rPr lang="en-US" altLang="en-US"/>
              <a:t>passing in the same object should always give the same result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Results from a hash function should be distributed over a range</a:t>
            </a:r>
          </a:p>
          <a:p>
            <a:pPr lvl="1" eaLnBrk="1" hangingPunct="1"/>
            <a:r>
              <a:rPr lang="en-US" altLang="en-US"/>
              <a:t>very bad if everything hashes to 1!</a:t>
            </a:r>
          </a:p>
          <a:p>
            <a:pPr lvl="1" eaLnBrk="1" hangingPunct="1"/>
            <a:r>
              <a:rPr lang="en-US" altLang="en-US"/>
              <a:t>should "look random"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How would we write a hash function for String objects?</a:t>
            </a:r>
          </a:p>
        </p:txBody>
      </p:sp>
    </p:spTree>
    <p:extLst>
      <p:ext uri="{BB962C8B-B14F-4D97-AF65-F5344CB8AC3E}">
        <p14:creationId xmlns:p14="http://schemas.microsoft.com/office/powerpoint/2010/main" val="3381891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E022A54-A714-D348-8C56-CF108DCB1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Hashing objects</a:t>
            </a:r>
          </a:p>
        </p:txBody>
      </p:sp>
      <p:sp>
        <p:nvSpPr>
          <p:cNvPr id="522243" name="Rectangle 3">
            <a:extLst>
              <a:ext uri="{FF2B5EF4-FFF2-40B4-BE49-F238E27FC236}">
                <a16:creationId xmlns:a16="http://schemas.microsoft.com/office/drawing/2014/main" id="{EF26D8C5-B2CF-8D44-94D0-4F28F5A34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It is easy to hash an integer I (use index </a:t>
            </a:r>
            <a:r>
              <a:rPr lang="en-US" altLang="en-US" i="1">
                <a:solidFill>
                  <a:schemeClr val="accent2"/>
                </a:solidFill>
              </a:rPr>
              <a:t>I % length</a:t>
            </a:r>
            <a:r>
              <a:rPr lang="en-US" altLang="en-US" i="1"/>
              <a:t> </a:t>
            </a:r>
            <a:r>
              <a:rPr lang="en-US" altLang="en-US"/>
              <a:t>).</a:t>
            </a:r>
          </a:p>
          <a:p>
            <a:pPr lvl="1" eaLnBrk="1" hangingPunct="1"/>
            <a:r>
              <a:rPr lang="en-US" altLang="en-US"/>
              <a:t>How can we hash other types of values (such as objects)?</a:t>
            </a:r>
          </a:p>
          <a:p>
            <a:pPr lvl="1" eaLnBrk="1" hangingPunct="1"/>
            <a:endParaRPr lang="en-US" altLang="en-US" sz="1200"/>
          </a:p>
          <a:p>
            <a:pPr eaLnBrk="1" hangingPunct="1"/>
            <a:r>
              <a:rPr lang="en-US" altLang="en-US"/>
              <a:t>All Java objects contain the following method:</a:t>
            </a:r>
          </a:p>
          <a:p>
            <a:pPr lvl="1" eaLnBrk="1" hangingPunct="1">
              <a:buFontTx/>
              <a:buNone/>
            </a:pPr>
            <a:endParaRPr lang="en-US" altLang="en-US" sz="80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	</a:t>
            </a:r>
            <a:r>
              <a:rPr lang="en-US" altLang="en-US">
                <a:solidFill>
                  <a:schemeClr val="accent2"/>
                </a:solidFill>
                <a:latin typeface="Courier New" panose="02070309020205020404" pitchFamily="49" charset="0"/>
              </a:rPr>
              <a:t>public int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</a:rPr>
              <a:t>hashCode</a:t>
            </a:r>
            <a:r>
              <a:rPr lang="en-US" altLang="en-US">
                <a:solidFill>
                  <a:schemeClr val="accent2"/>
                </a:solidFill>
                <a:latin typeface="Courier New" panose="02070309020205020404" pitchFamily="49" charset="0"/>
              </a:rPr>
              <a:t>()</a:t>
            </a:r>
          </a:p>
          <a:p>
            <a:pPr lvl="1" eaLnBrk="1" hangingPunct="1">
              <a:buFontTx/>
              <a:buNone/>
            </a:pPr>
            <a:r>
              <a:rPr lang="en-US" altLang="en-US"/>
              <a:t>	Returns an integer hash code for this object.</a:t>
            </a: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/>
              <a:t>We can call </a:t>
            </a:r>
            <a:r>
              <a:rPr lang="en-US" altLang="en-US">
                <a:latin typeface="Courier New" panose="02070309020205020404" pitchFamily="49" charset="0"/>
              </a:rPr>
              <a:t>hashCode</a:t>
            </a:r>
            <a:r>
              <a:rPr lang="en-US" altLang="en-US"/>
              <a:t> on any object to find its preferred index.</a:t>
            </a:r>
          </a:p>
          <a:p>
            <a:pPr lvl="1" eaLnBrk="1" hangingPunct="1"/>
            <a:endParaRPr lang="en-US" altLang="en-US" sz="1600"/>
          </a:p>
          <a:p>
            <a:pPr eaLnBrk="1" hangingPunct="1"/>
            <a:r>
              <a:rPr lang="en-US" altLang="en-US"/>
              <a:t>How is </a:t>
            </a:r>
            <a:r>
              <a:rPr lang="en-US" altLang="en-US">
                <a:latin typeface="Courier New" panose="02070309020205020404" pitchFamily="49" charset="0"/>
              </a:rPr>
              <a:t>hashCode</a:t>
            </a:r>
            <a:r>
              <a:rPr lang="en-US" altLang="en-US"/>
              <a:t> implemented?</a:t>
            </a:r>
          </a:p>
          <a:p>
            <a:pPr lvl="1" eaLnBrk="1" hangingPunct="1"/>
            <a:r>
              <a:rPr lang="en-US" altLang="en-US"/>
              <a:t>Depends on the type of object and its state.</a:t>
            </a:r>
          </a:p>
          <a:p>
            <a:pPr lvl="2" eaLnBrk="1" hangingPunct="1"/>
            <a:r>
              <a:rPr lang="en-US" altLang="en-US"/>
              <a:t>Example: a String's </a:t>
            </a:r>
            <a:r>
              <a:rPr lang="en-US" altLang="en-US">
                <a:latin typeface="Courier New" panose="02070309020205020404" pitchFamily="49" charset="0"/>
              </a:rPr>
              <a:t>hashCode</a:t>
            </a:r>
            <a:r>
              <a:rPr lang="en-US" altLang="en-US"/>
              <a:t> adds the ASCII values of its letters.</a:t>
            </a:r>
          </a:p>
          <a:p>
            <a:pPr lvl="1" eaLnBrk="1" hangingPunct="1"/>
            <a:r>
              <a:rPr lang="en-US" altLang="en-US"/>
              <a:t>You can write your own </a:t>
            </a:r>
            <a:r>
              <a:rPr lang="en-US" altLang="en-US">
                <a:latin typeface="Courier New" panose="02070309020205020404" pitchFamily="49" charset="0"/>
              </a:rPr>
              <a:t>hashCode</a:t>
            </a:r>
            <a:r>
              <a:rPr lang="en-US" altLang="en-US"/>
              <a:t> methods in classes you write.</a:t>
            </a:r>
          </a:p>
          <a:p>
            <a:pPr lvl="2" eaLnBrk="1" hangingPunct="1"/>
            <a:r>
              <a:rPr lang="en-US" altLang="en-US"/>
              <a:t>All classes come with a default version based on memory address.</a:t>
            </a:r>
          </a:p>
        </p:txBody>
      </p:sp>
    </p:spTree>
    <p:extLst>
      <p:ext uri="{BB962C8B-B14F-4D97-AF65-F5344CB8AC3E}">
        <p14:creationId xmlns:p14="http://schemas.microsoft.com/office/powerpoint/2010/main" val="20500232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2A45729-983B-AC41-8193-E1629FF3B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Maps (11.3)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FD69790-6CAA-8F4D-8D44-7C578066A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map</a:t>
            </a:r>
            <a:r>
              <a:rPr lang="en-US" altLang="en-US"/>
              <a:t>: Holds a set of key-value pairs, where each key is </a:t>
            </a:r>
            <a:br>
              <a:rPr lang="en-US" altLang="en-US"/>
            </a:br>
            <a:r>
              <a:rPr lang="en-US" altLang="en-US"/>
              <a:t>	unique</a:t>
            </a:r>
            <a:br>
              <a:rPr lang="en-US" altLang="en-US"/>
            </a:br>
            <a:r>
              <a:rPr lang="en-US" altLang="en-US"/>
              <a:t>a.k.a. "dictionary", "associative array", "hash"</a:t>
            </a:r>
          </a:p>
          <a:p>
            <a:pPr lvl="1" eaLnBrk="1" hangingPunct="1"/>
            <a:endParaRPr lang="en-US" altLang="en-US" sz="1200"/>
          </a:p>
        </p:txBody>
      </p:sp>
      <p:grpSp>
        <p:nvGrpSpPr>
          <p:cNvPr id="12292" name="Group 4">
            <a:extLst>
              <a:ext uri="{FF2B5EF4-FFF2-40B4-BE49-F238E27FC236}">
                <a16:creationId xmlns:a16="http://schemas.microsoft.com/office/drawing/2014/main" id="{9CA5D845-44C9-5C4B-A406-700CAD180102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2705100"/>
            <a:ext cx="8027988" cy="3746500"/>
            <a:chOff x="36" y="1962"/>
            <a:chExt cx="4498" cy="2360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5EBD2F2B-951C-C940-82A3-025961515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" y="3046"/>
              <a:ext cx="13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7150" dist="38100" dir="5400000" algn="ctr" rotWithShape="0">
                <a:srgbClr val="808080">
                  <a:alpha val="48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977D6FC8-FCDF-514E-8F10-527ED4520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" y="2636"/>
              <a:ext cx="13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>
                  <a:latin typeface="Courier New" charset="0"/>
                  <a:ea typeface="+mn-ea"/>
                </a:rPr>
                <a:t>map.get</a:t>
              </a:r>
              <a:r>
                <a:rPr lang="en-US" dirty="0">
                  <a:latin typeface="Courier New" charset="0"/>
                  <a:ea typeface="+mn-ea"/>
                </a:rPr>
                <a:t>("the")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3613DDA-DC9D-7440-9B05-3A599D026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" y="3511"/>
              <a:ext cx="2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Courier New" charset="0"/>
                  <a:ea typeface="+mn-ea"/>
                </a:rPr>
                <a:t>56</a:t>
              </a:r>
            </a:p>
          </p:txBody>
        </p:sp>
        <p:grpSp>
          <p:nvGrpSpPr>
            <p:cNvPr id="12363" name="Group 9">
              <a:extLst>
                <a:ext uri="{FF2B5EF4-FFF2-40B4-BE49-F238E27FC236}">
                  <a16:creationId xmlns:a16="http://schemas.microsoft.com/office/drawing/2014/main" id="{BFC1A283-FDCB-B246-B1F5-2EB312440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" y="1962"/>
              <a:ext cx="2915" cy="2360"/>
              <a:chOff x="1619" y="1962"/>
              <a:chExt cx="2915" cy="2360"/>
            </a:xfrm>
          </p:grpSpPr>
          <p:sp>
            <p:nvSpPr>
              <p:cNvPr id="11" name="Text Box 10">
                <a:extLst>
                  <a:ext uri="{FF2B5EF4-FFF2-40B4-BE49-F238E27FC236}">
                    <a16:creationId xmlns:a16="http://schemas.microsoft.com/office/drawing/2014/main" id="{7428ACB4-9EB9-DF4C-8E62-EF5D235D8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945"/>
                <a:ext cx="31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/>
                <a:ext uri="{91240B29-F687-4f45-9708-019B960494DF}"/>
                <a:ext uri="{AF507438-7753-43e0-B8FC-AC1667EBCBE1}"/>
              </a:ex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>
                    <a:latin typeface="+mn-lt"/>
                    <a:ea typeface="+mn-ea"/>
                  </a:rPr>
                  <a:t>set</a:t>
                </a:r>
              </a:p>
            </p:txBody>
          </p:sp>
          <p:sp>
            <p:nvSpPr>
              <p:cNvPr id="12365" name="Oval 11">
                <a:extLst>
                  <a:ext uri="{FF2B5EF4-FFF2-40B4-BE49-F238E27FC236}">
                    <a16:creationId xmlns:a16="http://schemas.microsoft.com/office/drawing/2014/main" id="{3A46B6B2-3D43-1F4B-80AE-2505022F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1962"/>
                <a:ext cx="2915" cy="236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</p:grp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BB4D673-5BB5-584F-BB3D-5C7A43E63CB9}"/>
              </a:ext>
            </a:extLst>
          </p:cNvPr>
          <p:cNvGraphicFramePr>
            <a:graphicFrameLocks noGrp="1"/>
          </p:cNvGraphicFramePr>
          <p:nvPr/>
        </p:nvGraphicFramePr>
        <p:xfrm>
          <a:off x="4960938" y="5487988"/>
          <a:ext cx="2005012" cy="588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637" marB="4563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637" marB="4563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"the"</a:t>
                      </a:r>
                    </a:p>
                  </a:txBody>
                  <a:tcPr marT="45637" marB="456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56</a:t>
                      </a:r>
                    </a:p>
                  </a:txBody>
                  <a:tcPr marT="45637" marB="4563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E40856-F392-DA40-BA73-98E014C6CEE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20750" y="5014913"/>
            <a:ext cx="200501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7150" dist="38100" dir="5400000" algn="ctr" rotWithShape="0">
              <a:srgbClr val="808080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A7E593-1715-3D47-999F-7D236854F88E}"/>
              </a:ext>
            </a:extLst>
          </p:cNvPr>
          <p:cNvGraphicFramePr>
            <a:graphicFrameLocks noGrp="1"/>
          </p:cNvGraphicFramePr>
          <p:nvPr/>
        </p:nvGraphicFramePr>
        <p:xfrm>
          <a:off x="3722688" y="4721225"/>
          <a:ext cx="2005012" cy="588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"why"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14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0EDA953-EFD5-394D-A5BF-CABC3A8658FF}"/>
              </a:ext>
            </a:extLst>
          </p:cNvPr>
          <p:cNvGraphicFramePr>
            <a:graphicFrameLocks noGrp="1"/>
          </p:cNvGraphicFramePr>
          <p:nvPr/>
        </p:nvGraphicFramePr>
        <p:xfrm>
          <a:off x="3884613" y="3903663"/>
          <a:ext cx="2005012" cy="588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637" marB="4563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637" marB="4563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"you"</a:t>
                      </a:r>
                    </a:p>
                  </a:txBody>
                  <a:tcPr marT="45637" marB="456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22</a:t>
                      </a:r>
                    </a:p>
                  </a:txBody>
                  <a:tcPr marT="45637" marB="4563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BD87773-78E8-D543-889D-13F9D4C062CA}"/>
              </a:ext>
            </a:extLst>
          </p:cNvPr>
          <p:cNvGraphicFramePr>
            <a:graphicFrameLocks noGrp="1"/>
          </p:cNvGraphicFramePr>
          <p:nvPr/>
        </p:nvGraphicFramePr>
        <p:xfrm>
          <a:off x="6197600" y="4756150"/>
          <a:ext cx="2005013" cy="588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"me"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22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25AAB44-35B1-EE48-8963-3FF69380F3D2}"/>
              </a:ext>
            </a:extLst>
          </p:cNvPr>
          <p:cNvGraphicFramePr>
            <a:graphicFrameLocks noGrp="1"/>
          </p:cNvGraphicFramePr>
          <p:nvPr/>
        </p:nvGraphicFramePr>
        <p:xfrm>
          <a:off x="6227763" y="3886200"/>
          <a:ext cx="2005012" cy="590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727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794" marB="4579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794" marB="4579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8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"in"</a:t>
                      </a:r>
                    </a:p>
                  </a:txBody>
                  <a:tcPr marT="45794" marB="457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37</a:t>
                      </a:r>
                    </a:p>
                  </a:txBody>
                  <a:tcPr marT="45794" marB="457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7E91169-A7EF-DF4B-ABCD-E14654C28012}"/>
              </a:ext>
            </a:extLst>
          </p:cNvPr>
          <p:cNvGraphicFramePr>
            <a:graphicFrameLocks noGrp="1"/>
          </p:cNvGraphicFramePr>
          <p:nvPr/>
        </p:nvGraphicFramePr>
        <p:xfrm>
          <a:off x="5160963" y="3114675"/>
          <a:ext cx="2005012" cy="588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855">
                <a:tc>
                  <a:txBody>
                    <a:bodyPr/>
                    <a:lstStyle/>
                    <a:p>
                      <a:r>
                        <a:rPr lang="en-US" sz="1000" dirty="0"/>
                        <a:t>key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value</a:t>
                      </a:r>
                    </a:p>
                  </a:txBody>
                  <a:tcPr marT="45638" marB="4563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charset="0"/>
                          <a:ea typeface="+mn-ea"/>
                        </a:rPr>
                        <a:t>"at"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charset="0"/>
                          <a:ea typeface="Courier New" charset="0"/>
                          <a:cs typeface="Courier New" charset="0"/>
                        </a:rPr>
                        <a:t>43</a:t>
                      </a:r>
                    </a:p>
                  </a:txBody>
                  <a:tcPr marT="45638" marB="4563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4899ECF-8FAB-2846-ADE5-A35975741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 function for objects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B16CD49-D78E-244C-B58A-8E10DBCDF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public static int hashFunction(</a:t>
            </a:r>
            <a:r>
              <a:rPr lang="en-US" altLang="en-US" sz="2000" b="1">
                <a:latin typeface="Courier New" panose="02070309020205020404" pitchFamily="49" charset="0"/>
              </a:rPr>
              <a:t>E e</a:t>
            </a:r>
            <a:r>
              <a:rPr lang="en-US" altLang="en-US" sz="2000">
                <a:latin typeface="Courier New" panose="02070309020205020404" pitchFamily="49" charset="0"/>
              </a:rPr>
              <a:t>) {</a:t>
            </a:r>
            <a:endParaRPr lang="en-US" altLang="en-US" sz="2000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  return Math.abs(</a:t>
            </a:r>
            <a:r>
              <a:rPr lang="en-US" altLang="en-US" sz="2000" b="1">
                <a:latin typeface="Courier New" panose="02070309020205020404" pitchFamily="49" charset="0"/>
              </a:rPr>
              <a:t>e.hashCode()</a:t>
            </a:r>
            <a:r>
              <a:rPr lang="en-US" altLang="en-US" sz="2000">
                <a:latin typeface="Courier New" panose="02070309020205020404" pitchFamily="49" charset="0"/>
              </a:rPr>
              <a:t>) % elements.length;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/>
              <a:t>Add: set		</a:t>
            </a:r>
            <a:r>
              <a:rPr lang="en-US" altLang="en-US" sz="2000">
                <a:latin typeface="Courier New" panose="02070309020205020404" pitchFamily="49" charset="0"/>
              </a:rPr>
              <a:t>elements[HF(o)] = o;</a:t>
            </a:r>
          </a:p>
          <a:p>
            <a:pPr eaLnBrk="1" hangingPunct="1"/>
            <a:r>
              <a:rPr lang="en-US" altLang="en-US"/>
              <a:t>Search: check if	</a:t>
            </a:r>
            <a:r>
              <a:rPr lang="en-US" altLang="en-US" sz="2000">
                <a:latin typeface="Courier New" panose="02070309020205020404" pitchFamily="49" charset="0"/>
              </a:rPr>
              <a:t>elements[HF(o)]</a:t>
            </a:r>
            <a:r>
              <a:rPr lang="en-US" altLang="en-US" sz="2000" b="1">
                <a:latin typeface="Courier New" panose="02070309020205020404" pitchFamily="49" charset="0"/>
              </a:rPr>
              <a:t>.equals(</a:t>
            </a:r>
            <a:r>
              <a:rPr lang="en-US" altLang="en-US" sz="2000">
                <a:latin typeface="Courier New" panose="02070309020205020404" pitchFamily="49" charset="0"/>
              </a:rPr>
              <a:t>o</a:t>
            </a:r>
            <a:r>
              <a:rPr lang="en-US" altLang="en-US" sz="2000" b="1">
                <a:latin typeface="Courier New" panose="02070309020205020404" pitchFamily="49" charset="0"/>
              </a:rPr>
              <a:t>)</a:t>
            </a:r>
            <a:endParaRPr lang="en-US" altLang="en-US" sz="2000" b="1"/>
          </a:p>
          <a:p>
            <a:pPr eaLnBrk="1" hangingPunct="1"/>
            <a:r>
              <a:rPr lang="en-US" altLang="en-US"/>
              <a:t>Remove: set	</a:t>
            </a:r>
            <a:r>
              <a:rPr lang="en-US" altLang="en-US" sz="2000">
                <a:latin typeface="Courier New" panose="02070309020205020404" pitchFamily="49" charset="0"/>
              </a:rPr>
              <a:t>elements[HF(o)] = </a:t>
            </a:r>
            <a:r>
              <a:rPr lang="en-US" altLang="en-US" sz="2000" b="1">
                <a:latin typeface="Courier New" panose="02070309020205020404" pitchFamily="49" charset="0"/>
              </a:rPr>
              <a:t>null</a:t>
            </a:r>
            <a:r>
              <a:rPr lang="en-US" altLang="en-US" sz="2000"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03498054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CB86FD5-DA7C-EA48-9901-AF01635A3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String's hashCode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D9B9BD3-33E5-3E44-B9F8-F7687E23B0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hashCode</a:t>
            </a:r>
            <a:r>
              <a:rPr lang="en-US" altLang="en-US"/>
              <a:t> function inside </a:t>
            </a:r>
            <a:r>
              <a:rPr lang="en-US" altLang="en-US">
                <a:latin typeface="Courier New" panose="02070309020205020404" pitchFamily="49" charset="0"/>
              </a:rPr>
              <a:t>String</a:t>
            </a:r>
            <a:r>
              <a:rPr lang="en-US" altLang="en-US"/>
              <a:t> objects looks like this: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int </a:t>
            </a:r>
            <a:r>
              <a:rPr lang="en-US" altLang="en-US" b="1">
                <a:latin typeface="Courier New" panose="02070309020205020404" pitchFamily="49" charset="0"/>
              </a:rPr>
              <a:t>hashCode</a:t>
            </a:r>
            <a:r>
              <a:rPr lang="en-US" altLang="en-US">
                <a:latin typeface="Courier New" panose="02070309020205020404" pitchFamily="49" charset="0"/>
              </a:rPr>
              <a:t>()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int hash = 0;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for (int i = 0; i &lt; this.length(); i++)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    hash = 31 * hash + </a:t>
            </a:r>
            <a:r>
              <a:rPr lang="en-US" altLang="en-US" b="1">
                <a:latin typeface="Courier New" panose="02070309020205020404" pitchFamily="49" charset="0"/>
              </a:rPr>
              <a:t>this.charAt(i)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return hash;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lvl="1" eaLnBrk="1" hangingPunct="1"/>
            <a:r>
              <a:rPr lang="en-US" altLang="en-US"/>
              <a:t>As with any general hashing function, collisions are possible.</a:t>
            </a:r>
          </a:p>
          <a:p>
            <a:pPr lvl="2" eaLnBrk="1" hangingPunct="1"/>
            <a:r>
              <a:rPr lang="en-US" altLang="en-US"/>
              <a:t>Example: "Ea" and "FB" have the same hash value. </a:t>
            </a:r>
          </a:p>
          <a:p>
            <a:pPr lvl="2" eaLnBrk="1" hangingPunct="1"/>
            <a:endParaRPr lang="en-US" altLang="en-US" sz="800"/>
          </a:p>
          <a:p>
            <a:pPr lvl="1" eaLnBrk="1" hangingPunct="1"/>
            <a:r>
              <a:rPr lang="en-US" altLang="en-US"/>
              <a:t>Early versions of Java examined only the first 16 characters.</a:t>
            </a:r>
            <a:br>
              <a:rPr lang="en-US" altLang="en-US"/>
            </a:br>
            <a:r>
              <a:rPr lang="en-US" altLang="en-US"/>
              <a:t>For some common data this led to poor hash table performance.</a:t>
            </a:r>
          </a:p>
        </p:txBody>
      </p:sp>
      <p:pic>
        <p:nvPicPr>
          <p:cNvPr id="12292" name="Picture 4" descr="string-hashcode">
            <a:extLst>
              <a:ext uri="{FF2B5EF4-FFF2-40B4-BE49-F238E27FC236}">
                <a16:creationId xmlns:a16="http://schemas.microsoft.com/office/drawing/2014/main" id="{C751581B-50C5-1D42-8A28-05D8FAB5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52800"/>
            <a:ext cx="26193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950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ABCB0A6-A930-814A-B6AC-47B5EE9B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390525"/>
            <a:ext cx="3482975" cy="618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5966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0DD1B5A-8916-5C45-8C62-7F9D1DB4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Implementing generics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0A85EAC-117F-2045-9EBC-E9D3576BC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a parameterized (generic) class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public class </a:t>
            </a:r>
            <a:r>
              <a:rPr lang="en-US" altLang="en-US" b="1"/>
              <a:t>name</a:t>
            </a:r>
            <a:r>
              <a:rPr lang="en-US" altLang="en-US">
                <a:latin typeface="Courier New" panose="02070309020205020404" pitchFamily="49" charset="0"/>
              </a:rPr>
              <a:t>&lt;</a:t>
            </a:r>
            <a:r>
              <a:rPr lang="en-US" altLang="en-US" b="1"/>
              <a:t>TypeParameter</a:t>
            </a:r>
            <a:r>
              <a:rPr lang="en-US" altLang="en-US">
                <a:latin typeface="Courier New" panose="02070309020205020404" pitchFamily="49" charset="0"/>
              </a:rPr>
              <a:t>&gt;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Forces any client that constructs your object to supply a type.</a:t>
            </a:r>
          </a:p>
          <a:p>
            <a:pPr lvl="2" eaLnBrk="1" hangingPunct="1"/>
            <a:r>
              <a:rPr lang="en-US" altLang="en-US"/>
              <a:t>Don't write an actual type such as String; the client does that.</a:t>
            </a:r>
          </a:p>
          <a:p>
            <a:pPr lvl="2" eaLnBrk="1" hangingPunct="1"/>
            <a:r>
              <a:rPr lang="en-US" altLang="en-US"/>
              <a:t>Instead, write a type variable name such as </a:t>
            </a:r>
            <a:r>
              <a:rPr lang="en-US" altLang="en-US">
                <a:latin typeface="Courier New" panose="02070309020205020404" pitchFamily="49" charset="0"/>
              </a:rPr>
              <a:t>E</a:t>
            </a:r>
            <a:r>
              <a:rPr lang="en-US" altLang="en-US"/>
              <a:t> (for "element") or </a:t>
            </a:r>
            <a:r>
              <a:rPr lang="en-US" altLang="en-US">
                <a:latin typeface="Courier New" panose="02070309020205020404" pitchFamily="49" charset="0"/>
              </a:rPr>
              <a:t>T </a:t>
            </a:r>
            <a:r>
              <a:rPr lang="en-US" altLang="en-US"/>
              <a:t>(for "type").</a:t>
            </a:r>
          </a:p>
          <a:p>
            <a:pPr lvl="2" eaLnBrk="1" hangingPunct="1"/>
            <a:endParaRPr lang="en-US" altLang="en-US" sz="800"/>
          </a:p>
          <a:p>
            <a:pPr lvl="2" eaLnBrk="1" hangingPunct="1"/>
            <a:r>
              <a:rPr lang="en-US" altLang="en-US"/>
              <a:t>You can require multiple type parameters separated by commas.</a:t>
            </a:r>
          </a:p>
          <a:p>
            <a:pPr lvl="2" eaLnBrk="1" hangingPunct="1"/>
            <a:endParaRPr lang="en-US" altLang="en-US"/>
          </a:p>
          <a:p>
            <a:pPr lvl="1" eaLnBrk="1" hangingPunct="1"/>
            <a:r>
              <a:rPr lang="en-US" altLang="en-US"/>
              <a:t>The rest of your class's code can refer to that type by name.</a:t>
            </a:r>
          </a:p>
        </p:txBody>
      </p:sp>
    </p:spTree>
    <p:extLst>
      <p:ext uri="{BB962C8B-B14F-4D97-AF65-F5344CB8AC3E}">
        <p14:creationId xmlns:p14="http://schemas.microsoft.com/office/powerpoint/2010/main" val="774987462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1802887-2F4D-CE4C-8B48-47D78E428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Collisions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0F6E8F9-32CA-044A-A204-7EC8A5E4D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collision</a:t>
            </a:r>
            <a:r>
              <a:rPr lang="en-US" altLang="en-US"/>
              <a:t>: When hash function maps 2 values to same index.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 sz="12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set.add(11);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set.add(49);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set.add(24);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set.add(7);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solidFill>
                  <a:srgbClr val="800000"/>
                </a:solidFill>
                <a:latin typeface="Courier New" panose="02070309020205020404" pitchFamily="49" charset="0"/>
              </a:rPr>
              <a:t>set.add(54);</a:t>
            </a:r>
            <a:r>
              <a:rPr lang="en-US" altLang="en-US">
                <a:solidFill>
                  <a:srgbClr val="8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collides with 24!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 sz="16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collision resolution</a:t>
            </a:r>
            <a:r>
              <a:rPr lang="en-US" altLang="en-US"/>
              <a:t>: An algorithm for fixing collisions.</a:t>
            </a:r>
          </a:p>
        </p:txBody>
      </p:sp>
      <p:graphicFrame>
        <p:nvGraphicFramePr>
          <p:cNvPr id="515115" name="Group 43">
            <a:extLst>
              <a:ext uri="{FF2B5EF4-FFF2-40B4-BE49-F238E27FC236}">
                <a16:creationId xmlns:a16="http://schemas.microsoft.com/office/drawing/2014/main" id="{69C679DE-C064-A448-9D0C-CD8412F32325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68813"/>
          <a:ext cx="5619750" cy="792162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533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D7B6AA1-7F6A-E44A-92EA-73C726E2A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B4D62-89D3-6F40-BBEE-DA64562C4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probing</a:t>
            </a:r>
            <a:r>
              <a:rPr lang="en-US" altLang="en-US"/>
              <a:t>: Resolving a collision by moving to another index.</a:t>
            </a:r>
          </a:p>
          <a:p>
            <a:pPr lvl="1" eaLnBrk="1" hangingPunct="1"/>
            <a:r>
              <a:rPr lang="en-US" altLang="en-US" b="1"/>
              <a:t>linear probing</a:t>
            </a:r>
            <a:r>
              <a:rPr lang="en-US" altLang="en-US"/>
              <a:t>: Moves to the next index.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set.add(11);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set.add(49);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set.add(24);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set.add(7);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set.add(54);</a:t>
            </a:r>
            <a:r>
              <a:rPr lang="en-US" altLang="en-US">
                <a:latin typeface="Courier New" panose="02070309020205020404" pitchFamily="49" charset="0"/>
              </a:rPr>
              <a:t>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collides with 24; must probe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Is this a good approach?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variation: </a:t>
            </a:r>
            <a:r>
              <a:rPr lang="en-US" altLang="en-US" b="1"/>
              <a:t>quadratic probing</a:t>
            </a:r>
            <a:r>
              <a:rPr lang="en-US" altLang="en-US"/>
              <a:t> moves increasingly far away</a:t>
            </a:r>
          </a:p>
        </p:txBody>
      </p:sp>
      <p:graphicFrame>
        <p:nvGraphicFramePr>
          <p:cNvPr id="516143" name="Group 47">
            <a:extLst>
              <a:ext uri="{FF2B5EF4-FFF2-40B4-BE49-F238E27FC236}">
                <a16:creationId xmlns:a16="http://schemas.microsoft.com/office/drawing/2014/main" id="{39BDE0F8-1C67-124A-9583-22ED78E073F9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191000"/>
          <a:ext cx="5648325" cy="793750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87292589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84459538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333040828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4068392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494899284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342500428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612952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2672944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496878869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6458097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67100147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index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10984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493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578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FF79B70-1BB8-0C4F-A7E8-DE63F3952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Clustering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85E39F-6F69-E34F-8533-F5F69EDF8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clustering</a:t>
            </a:r>
            <a:r>
              <a:rPr lang="en-US" altLang="en-US"/>
              <a:t>: Clumps of elements at neighboring indexes.</a:t>
            </a:r>
          </a:p>
          <a:p>
            <a:pPr lvl="1" eaLnBrk="1" hangingPunct="1"/>
            <a:r>
              <a:rPr lang="en-US" altLang="en-US"/>
              <a:t>slows down the hash table lookup; you must loop through them.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2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set.add(11);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set.add(49);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set.add(24);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set.add(7);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set.add(54);</a:t>
            </a:r>
            <a:r>
              <a:rPr lang="en-US" altLang="en-US">
                <a:latin typeface="Courier New" panose="02070309020205020404" pitchFamily="49" charset="0"/>
              </a:rPr>
              <a:t>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collides with 24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set.add(14);</a:t>
            </a:r>
            <a:r>
              <a:rPr lang="en-US" altLang="en-US">
                <a:latin typeface="Courier New" panose="02070309020205020404" pitchFamily="49" charset="0"/>
              </a:rPr>
              <a:t>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collides with 24, then 54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set.add(86);</a:t>
            </a:r>
            <a:r>
              <a:rPr lang="en-US" altLang="en-US">
                <a:latin typeface="Courier New" panose="02070309020205020404" pitchFamily="49" charset="0"/>
              </a:rPr>
              <a:t>  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// collides with 14, then 7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b="1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How many indexes must a lookup for 94 visit?</a:t>
            </a:r>
          </a:p>
        </p:txBody>
      </p:sp>
      <p:graphicFrame>
        <p:nvGraphicFramePr>
          <p:cNvPr id="517167" name="Group 47">
            <a:extLst>
              <a:ext uri="{FF2B5EF4-FFF2-40B4-BE49-F238E27FC236}">
                <a16:creationId xmlns:a16="http://schemas.microsoft.com/office/drawing/2014/main" id="{647DF793-220A-7C4A-834A-F858EF8335D3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751388"/>
          <a:ext cx="5676900" cy="792162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206" name="Group 86">
            <a:extLst>
              <a:ext uri="{FF2B5EF4-FFF2-40B4-BE49-F238E27FC236}">
                <a16:creationId xmlns:a16="http://schemas.microsoft.com/office/drawing/2014/main" id="{26D0FAD4-FBF0-174D-BABA-6C1880B3F595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751388"/>
          <a:ext cx="5676900" cy="792162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marT="45653" marB="456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0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86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653" marB="456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6719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F06C6E4-094B-584A-85FE-D564ADB92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99106D3-8DB4-E343-A259-40BAF5717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9186863" cy="5181600"/>
          </a:xfrm>
        </p:spPr>
        <p:txBody>
          <a:bodyPr/>
          <a:lstStyle/>
          <a:p>
            <a:pPr eaLnBrk="1" hangingPunct="1"/>
            <a:r>
              <a:rPr lang="en-US" altLang="en-US" b="1"/>
              <a:t>chaining</a:t>
            </a:r>
            <a:r>
              <a:rPr lang="en-US" altLang="en-US"/>
              <a:t>: Resolving collisions by storing a list at each index.</a:t>
            </a:r>
          </a:p>
          <a:p>
            <a:pPr lvl="1" eaLnBrk="1" hangingPunct="1"/>
            <a:r>
              <a:rPr lang="en-US" altLang="en-US"/>
              <a:t>add/search/remove must traverse lists, but the lists are short</a:t>
            </a:r>
          </a:p>
          <a:p>
            <a:pPr lvl="1" eaLnBrk="1" hangingPunct="1"/>
            <a:r>
              <a:rPr lang="en-US" altLang="en-US"/>
              <a:t>impossible to "run out" of indexes, unlike with probing</a:t>
            </a:r>
          </a:p>
        </p:txBody>
      </p:sp>
      <p:graphicFrame>
        <p:nvGraphicFramePr>
          <p:cNvPr id="518148" name="Group 4">
            <a:extLst>
              <a:ext uri="{FF2B5EF4-FFF2-40B4-BE49-F238E27FC236}">
                <a16:creationId xmlns:a16="http://schemas.microsoft.com/office/drawing/2014/main" id="{18B9E785-B37F-E64F-951D-12EF489C27D0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2819400"/>
          <a:ext cx="5662613" cy="793750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17584639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370259967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28664452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396320840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0412152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5923671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5418272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108620500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348814227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400183125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570753685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index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6644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37799"/>
                  </a:ext>
                </a:extLst>
              </a:tr>
            </a:tbl>
          </a:graphicData>
        </a:graphic>
      </p:graphicFrame>
      <p:graphicFrame>
        <p:nvGraphicFramePr>
          <p:cNvPr id="518227" name="Group 83">
            <a:extLst>
              <a:ext uri="{FF2B5EF4-FFF2-40B4-BE49-F238E27FC236}">
                <a16:creationId xmlns:a16="http://schemas.microsoft.com/office/drawing/2014/main" id="{89BD2CFA-1A9F-CD47-9862-F7D01B0EFA60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47101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28" name="Line 84">
            <a:extLst>
              <a:ext uri="{FF2B5EF4-FFF2-40B4-BE49-F238E27FC236}">
                <a16:creationId xmlns:a16="http://schemas.microsoft.com/office/drawing/2014/main" id="{F8130BE5-7D8F-634D-999C-FDD6394F3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267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8229" name="Group 85">
            <a:extLst>
              <a:ext uri="{FF2B5EF4-FFF2-40B4-BE49-F238E27FC236}">
                <a16:creationId xmlns:a16="http://schemas.microsoft.com/office/drawing/2014/main" id="{0CC6FB93-B1EF-A74C-A1B1-0B90564D8F5B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55483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35" name="Line 91">
            <a:extLst>
              <a:ext uri="{FF2B5EF4-FFF2-40B4-BE49-F238E27FC236}">
                <a16:creationId xmlns:a16="http://schemas.microsoft.com/office/drawing/2014/main" id="{4800ADFB-115E-4D44-ACF4-D62F468EE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105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8236" name="Group 92">
            <a:extLst>
              <a:ext uri="{FF2B5EF4-FFF2-40B4-BE49-F238E27FC236}">
                <a16:creationId xmlns:a16="http://schemas.microsoft.com/office/drawing/2014/main" id="{D9EEB33A-AF30-F946-BE65-AD2408F1D9CE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38719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42" name="Line 98">
            <a:extLst>
              <a:ext uri="{FF2B5EF4-FFF2-40B4-BE49-F238E27FC236}">
                <a16:creationId xmlns:a16="http://schemas.microsoft.com/office/drawing/2014/main" id="{78D819D2-221D-974C-8BE1-55E6A98B9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429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8243" name="Group 99">
            <a:extLst>
              <a:ext uri="{FF2B5EF4-FFF2-40B4-BE49-F238E27FC236}">
                <a16:creationId xmlns:a16="http://schemas.microsoft.com/office/drawing/2014/main" id="{3D4A5B3D-1EE7-ED4C-AB8B-A772E4E3CF11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38719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49" name="Line 105">
            <a:extLst>
              <a:ext uri="{FF2B5EF4-FFF2-40B4-BE49-F238E27FC236}">
                <a16:creationId xmlns:a16="http://schemas.microsoft.com/office/drawing/2014/main" id="{33DCD534-CD06-3840-B474-4CC985D24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429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8250" name="Group 106">
            <a:extLst>
              <a:ext uri="{FF2B5EF4-FFF2-40B4-BE49-F238E27FC236}">
                <a16:creationId xmlns:a16="http://schemas.microsoft.com/office/drawing/2014/main" id="{CDB9FA9B-6263-034E-9A6C-81C1AB981F51}"/>
              </a:ext>
            </a:extLst>
          </p:cNvPr>
          <p:cNvGraphicFramePr>
            <a:graphicFrameLocks noGrp="1"/>
          </p:cNvGraphicFramePr>
          <p:nvPr/>
        </p:nvGraphicFramePr>
        <p:xfrm>
          <a:off x="5867400" y="38719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56" name="Line 112">
            <a:extLst>
              <a:ext uri="{FF2B5EF4-FFF2-40B4-BE49-F238E27FC236}">
                <a16:creationId xmlns:a16="http://schemas.microsoft.com/office/drawing/2014/main" id="{D4D0AA17-56F3-0042-ABA1-3E7C6FC30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1400" y="3429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8257" name="Group 113">
            <a:extLst>
              <a:ext uri="{FF2B5EF4-FFF2-40B4-BE49-F238E27FC236}">
                <a16:creationId xmlns:a16="http://schemas.microsoft.com/office/drawing/2014/main" id="{FD14DFE1-3A29-714D-9435-B4822FFAC93A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38719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8263" name="Line 119">
            <a:extLst>
              <a:ext uri="{FF2B5EF4-FFF2-40B4-BE49-F238E27FC236}">
                <a16:creationId xmlns:a16="http://schemas.microsoft.com/office/drawing/2014/main" id="{A8F5BE99-8D61-3D45-A3BE-43806F29AA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3429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4" name="Line 120">
            <a:extLst>
              <a:ext uri="{FF2B5EF4-FFF2-40B4-BE49-F238E27FC236}">
                <a16:creationId xmlns:a16="http://schemas.microsoft.com/office/drawing/2014/main" id="{D1B89465-EE26-854A-B382-39EDB9CCD3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5" name="Line 121">
            <a:extLst>
              <a:ext uri="{FF2B5EF4-FFF2-40B4-BE49-F238E27FC236}">
                <a16:creationId xmlns:a16="http://schemas.microsoft.com/office/drawing/2014/main" id="{6B32B366-5DCE-234F-BA18-A2B4D65557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6" name="Line 122">
            <a:extLst>
              <a:ext uri="{FF2B5EF4-FFF2-40B4-BE49-F238E27FC236}">
                <a16:creationId xmlns:a16="http://schemas.microsoft.com/office/drawing/2014/main" id="{021861DC-C664-EF49-A02A-F68100854D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7" name="Line 123">
            <a:extLst>
              <a:ext uri="{FF2B5EF4-FFF2-40B4-BE49-F238E27FC236}">
                <a16:creationId xmlns:a16="http://schemas.microsoft.com/office/drawing/2014/main" id="{E3863DC5-6E6D-2E4A-A9A7-4902060BFF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8" name="Line 124">
            <a:extLst>
              <a:ext uri="{FF2B5EF4-FFF2-40B4-BE49-F238E27FC236}">
                <a16:creationId xmlns:a16="http://schemas.microsoft.com/office/drawing/2014/main" id="{245791FF-A223-E14B-9FCA-CD4314848A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8269" name="Line 125">
            <a:extLst>
              <a:ext uri="{FF2B5EF4-FFF2-40B4-BE49-F238E27FC236}">
                <a16:creationId xmlns:a16="http://schemas.microsoft.com/office/drawing/2014/main" id="{18C84E2C-BA54-0D4B-A994-C32A35BC59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32766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1453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1EE0895-F9D7-B742-B33D-CB40F2FD0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 set code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DA822C3-271D-1945-9412-DE21657FD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import java.util.*;   </a:t>
            </a: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// for List, LinkedList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public class HashIntSet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private static final int CAPACITY = 137;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private List&lt;Integer&gt;[] elements;</a:t>
            </a: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lnSpc>
                <a:spcPct val="65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constructs new empty set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public HashSet()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elements = (List&lt;Integer&gt;[]) (new List[CAPACITY]);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adds the given value to this hash set    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public void add(int value)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int index = hashFunction(value);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if (elements[index] == null)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elements[index] = new LinkedList&lt;Integer&gt;();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elements[index].add(value);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800">
                <a:latin typeface="Courier New" panose="02070309020205020404" pitchFamily="49" charset="0"/>
              </a:rPr>
              <a:t>    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hashing function to convert objects to indexes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private int hashFunction(int value)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return Math.abs(value) % elements.length;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1280033275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1844060-B267-C748-ABDD-8C4F35704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Hash set code 2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B356C78-AFE5-D049-8BC1-29D130B58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Returns true if this set contains the given value.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public boolean contains(int value)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int index = hashFunction(value);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return elements[index] != null &amp;&amp;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   elements[index].contains(value);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Removes the given value from the set, if it exists.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public void remove(int value)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int index = hashFunction(value);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if (elements[index] != null)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elements[index].remove(value);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366037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22BEC63-017C-F746-93B8-D7A4CF265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Maps (11.3)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A3F77B7-6898-6942-8A2F-3CC96EE24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map</a:t>
            </a:r>
            <a:r>
              <a:rPr lang="en-US" altLang="en-US"/>
              <a:t>: Holds a set of unique </a:t>
            </a:r>
            <a:r>
              <a:rPr lang="en-US" altLang="en-US" i="1"/>
              <a:t>keys</a:t>
            </a:r>
            <a:r>
              <a:rPr lang="en-US" altLang="en-US"/>
              <a:t> and a collection of </a:t>
            </a:r>
            <a:r>
              <a:rPr lang="en-US" altLang="en-US" i="1"/>
              <a:t>values</a:t>
            </a:r>
            <a:r>
              <a:rPr lang="en-US" altLang="en-US"/>
              <a:t>, where each key is associated with one value.</a:t>
            </a:r>
          </a:p>
          <a:p>
            <a:pPr lvl="1" eaLnBrk="1" hangingPunct="1"/>
            <a:r>
              <a:rPr lang="en-US" altLang="en-US"/>
              <a:t>a.k.a. "dictionary", "associative array", "hash"</a:t>
            </a:r>
          </a:p>
          <a:p>
            <a:pPr lvl="1" eaLnBrk="1" hangingPunct="1"/>
            <a:endParaRPr lang="en-US" altLang="en-US" sz="1200"/>
          </a:p>
          <a:p>
            <a:pPr eaLnBrk="1" hangingPunct="1"/>
            <a:r>
              <a:rPr lang="en-US" altLang="en-US"/>
              <a:t>basic map operations:</a:t>
            </a:r>
          </a:p>
          <a:p>
            <a:pPr lvl="1" eaLnBrk="1" hangingPunct="1"/>
            <a:r>
              <a:rPr lang="en-US" altLang="en-US" b="1"/>
              <a:t>put</a:t>
            </a:r>
            <a:r>
              <a:rPr lang="en-US" altLang="en-US"/>
              <a:t>(</a:t>
            </a:r>
            <a:r>
              <a:rPr lang="en-US" altLang="en-US" i="1"/>
              <a:t>key</a:t>
            </a:r>
            <a:r>
              <a:rPr lang="en-US" altLang="en-US"/>
              <a:t>, </a:t>
            </a:r>
            <a:r>
              <a:rPr lang="en-US" altLang="en-US" i="1"/>
              <a:t>value </a:t>
            </a:r>
            <a:r>
              <a:rPr lang="en-US" altLang="en-US"/>
              <a:t>): Adds a </a:t>
            </a:r>
            <a:br>
              <a:rPr lang="en-US" altLang="en-US"/>
            </a:br>
            <a:r>
              <a:rPr lang="en-US" altLang="en-US"/>
              <a:t>mapping from a key to</a:t>
            </a:r>
            <a:br>
              <a:rPr lang="en-US" altLang="en-US"/>
            </a:br>
            <a:r>
              <a:rPr lang="en-US" altLang="en-US"/>
              <a:t>a value.</a:t>
            </a:r>
            <a:br>
              <a:rPr lang="en-US" altLang="en-US"/>
            </a:br>
            <a:endParaRPr lang="en-US" altLang="en-US" sz="800"/>
          </a:p>
          <a:p>
            <a:pPr lvl="1" eaLnBrk="1" hangingPunct="1"/>
            <a:r>
              <a:rPr lang="en-US" altLang="en-US" b="1"/>
              <a:t>get</a:t>
            </a:r>
            <a:r>
              <a:rPr lang="en-US" altLang="en-US"/>
              <a:t>(</a:t>
            </a:r>
            <a:r>
              <a:rPr lang="en-US" altLang="en-US" i="1"/>
              <a:t>key </a:t>
            </a:r>
            <a:r>
              <a:rPr lang="en-US" altLang="en-US"/>
              <a:t>): Retrieves the</a:t>
            </a:r>
            <a:br>
              <a:rPr lang="en-US" altLang="en-US"/>
            </a:br>
            <a:r>
              <a:rPr lang="en-US" altLang="en-US"/>
              <a:t>value mapped to the key.</a:t>
            </a:r>
            <a:br>
              <a:rPr lang="en-US" altLang="en-US"/>
            </a:br>
            <a:endParaRPr lang="en-US" altLang="en-US" sz="800"/>
          </a:p>
          <a:p>
            <a:pPr lvl="1" eaLnBrk="1" hangingPunct="1"/>
            <a:r>
              <a:rPr lang="en-US" altLang="en-US" b="1"/>
              <a:t>remove</a:t>
            </a:r>
            <a:r>
              <a:rPr lang="en-US" altLang="en-US"/>
              <a:t>(</a:t>
            </a:r>
            <a:r>
              <a:rPr lang="en-US" altLang="en-US" i="1"/>
              <a:t>key </a:t>
            </a:r>
            <a:r>
              <a:rPr lang="en-US" altLang="en-US"/>
              <a:t>): Removes</a:t>
            </a:r>
            <a:br>
              <a:rPr lang="en-US" altLang="en-US"/>
            </a:br>
            <a:r>
              <a:rPr lang="en-US" altLang="en-US"/>
              <a:t>the given key and its</a:t>
            </a:r>
            <a:br>
              <a:rPr lang="en-US" altLang="en-US"/>
            </a:br>
            <a:r>
              <a:rPr lang="en-US" altLang="en-US"/>
              <a:t>mapped value.</a:t>
            </a:r>
          </a:p>
        </p:txBody>
      </p:sp>
      <p:sp>
        <p:nvSpPr>
          <p:cNvPr id="432133" name="Text Box 5">
            <a:extLst>
              <a:ext uri="{FF2B5EF4-FFF2-40B4-BE49-F238E27FC236}">
                <a16:creationId xmlns:a16="http://schemas.microsoft.com/office/drawing/2014/main" id="{2AA55C42-1EAB-8D44-A782-68329F3D8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525" y="593566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Courier New" charset="0"/>
                <a:ea typeface="+mn-ea"/>
              </a:rPr>
              <a:t>myMap.get</a:t>
            </a:r>
            <a:r>
              <a:rPr lang="en-US" dirty="0">
                <a:latin typeface="Courier New" charset="0"/>
                <a:ea typeface="+mn-ea"/>
              </a:rPr>
              <a:t>("Aug")</a:t>
            </a:r>
            <a:r>
              <a:rPr lang="en-US" dirty="0">
                <a:latin typeface="Tahoma" charset="0"/>
                <a:ea typeface="+mn-ea"/>
              </a:rPr>
              <a:t> returns </a:t>
            </a:r>
            <a:r>
              <a:rPr lang="en-US" dirty="0">
                <a:latin typeface="Courier New" charset="0"/>
                <a:ea typeface="+mn-ea"/>
              </a:rPr>
              <a:t>37.3</a:t>
            </a:r>
          </a:p>
        </p:txBody>
      </p:sp>
      <p:pic>
        <p:nvPicPr>
          <p:cNvPr id="13317" name="Picture 1">
            <a:extLst>
              <a:ext uri="{FF2B5EF4-FFF2-40B4-BE49-F238E27FC236}">
                <a16:creationId xmlns:a16="http://schemas.microsoft.com/office/drawing/2014/main" id="{F1E4634B-BAD3-BC43-A554-771D5867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935288"/>
            <a:ext cx="4014787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B9FC41D-60F4-DC4A-ACF0-14289B9AC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Rehashing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8CAACD6-D38C-5248-8AB1-330F465F3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rehash</a:t>
            </a:r>
            <a:r>
              <a:rPr lang="en-US" altLang="en-US"/>
              <a:t>: Growing to a larger array when the table is too full.</a:t>
            </a:r>
          </a:p>
          <a:p>
            <a:pPr lvl="1" eaLnBrk="1" hangingPunct="1"/>
            <a:r>
              <a:rPr lang="en-US" altLang="en-US"/>
              <a:t>Cannot simply copy the old array to a new one.  (Why not?)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 sz="2100" b="1"/>
              <a:t>load factor</a:t>
            </a:r>
            <a:r>
              <a:rPr lang="en-US" altLang="en-US" sz="2100"/>
              <a:t>: ratio of (</a:t>
            </a:r>
            <a:r>
              <a:rPr lang="en-US" altLang="en-US" sz="2100" i="1"/>
              <a:t># of elements </a:t>
            </a:r>
            <a:r>
              <a:rPr lang="en-US" altLang="en-US" sz="2100"/>
              <a:t>) / (</a:t>
            </a:r>
            <a:r>
              <a:rPr lang="en-US" altLang="en-US" sz="2100" i="1"/>
              <a:t>hash table length </a:t>
            </a:r>
            <a:r>
              <a:rPr lang="en-US" altLang="en-US" sz="2100"/>
              <a:t>)</a:t>
            </a:r>
          </a:p>
          <a:p>
            <a:pPr lvl="1" eaLnBrk="1" hangingPunct="1"/>
            <a:r>
              <a:rPr lang="en-US" altLang="en-US"/>
              <a:t>many collections rehash when load factor </a:t>
            </a:r>
            <a:r>
              <a:rPr lang="en-US" altLang="en-US">
                <a:latin typeface="Lucida Sans Unicode" panose="020B0602030504020204" pitchFamily="34" charset="0"/>
              </a:rPr>
              <a:t>≅</a:t>
            </a:r>
            <a:r>
              <a:rPr lang="en-US" altLang="en-US"/>
              <a:t> .75</a:t>
            </a:r>
          </a:p>
          <a:p>
            <a:pPr lvl="1" eaLnBrk="1" hangingPunct="1"/>
            <a:r>
              <a:rPr lang="en-US" altLang="en-US"/>
              <a:t>can use big prime numbers as hash table sizes to reduce collisions</a:t>
            </a:r>
          </a:p>
        </p:txBody>
      </p:sp>
      <p:graphicFrame>
        <p:nvGraphicFramePr>
          <p:cNvPr id="519520" name="Group 352">
            <a:extLst>
              <a:ext uri="{FF2B5EF4-FFF2-40B4-BE49-F238E27FC236}">
                <a16:creationId xmlns:a16="http://schemas.microsoft.com/office/drawing/2014/main" id="{6373BCA7-8385-9C41-AD20-04278A1A1F4D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479925"/>
          <a:ext cx="8694738" cy="793750"/>
        </p:xfrm>
        <a:graphic>
          <a:graphicData uri="http://schemas.openxmlformats.org/drawingml/2006/table">
            <a:tbl>
              <a:tblPr/>
              <a:tblGrid>
                <a:gridCol w="385763">
                  <a:extLst>
                    <a:ext uri="{9D8B030D-6E8A-4147-A177-3AD203B41FA5}">
                      <a16:colId xmlns:a16="http://schemas.microsoft.com/office/drawing/2014/main" val="1414030654"/>
                    </a:ext>
                  </a:extLst>
                </a:gridCol>
                <a:gridCol w="385762">
                  <a:extLst>
                    <a:ext uri="{9D8B030D-6E8A-4147-A177-3AD203B41FA5}">
                      <a16:colId xmlns:a16="http://schemas.microsoft.com/office/drawing/2014/main" val="1113581189"/>
                    </a:ext>
                  </a:extLst>
                </a:gridCol>
                <a:gridCol w="385763">
                  <a:extLst>
                    <a:ext uri="{9D8B030D-6E8A-4147-A177-3AD203B41FA5}">
                      <a16:colId xmlns:a16="http://schemas.microsoft.com/office/drawing/2014/main" val="3301057957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8386802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618850419"/>
                    </a:ext>
                  </a:extLst>
                </a:gridCol>
                <a:gridCol w="427038">
                  <a:extLst>
                    <a:ext uri="{9D8B030D-6E8A-4147-A177-3AD203B41FA5}">
                      <a16:colId xmlns:a16="http://schemas.microsoft.com/office/drawing/2014/main" val="308388515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1461520288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86179887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713819535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376722899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3681887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29056899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8006336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0890112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75766031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6806309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3377163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75489666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18811683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9566868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18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091065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53129"/>
                  </a:ext>
                </a:extLst>
              </a:tr>
            </a:tbl>
          </a:graphicData>
        </a:graphic>
      </p:graphicFrame>
      <p:graphicFrame>
        <p:nvGraphicFramePr>
          <p:cNvPr id="519645" name="Group 477">
            <a:extLst>
              <a:ext uri="{FF2B5EF4-FFF2-40B4-BE49-F238E27FC236}">
                <a16:creationId xmlns:a16="http://schemas.microsoft.com/office/drawing/2014/main" id="{D024EBE8-8520-1A42-BDE8-0DD5E8AA2D2C}"/>
              </a:ext>
            </a:extLst>
          </p:cNvPr>
          <p:cNvGraphicFramePr>
            <a:graphicFrameLocks noGrp="1"/>
          </p:cNvGraphicFramePr>
          <p:nvPr/>
        </p:nvGraphicFramePr>
        <p:xfrm>
          <a:off x="6180138" y="55324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591" name="Line 423">
            <a:extLst>
              <a:ext uri="{FF2B5EF4-FFF2-40B4-BE49-F238E27FC236}">
                <a16:creationId xmlns:a16="http://schemas.microsoft.com/office/drawing/2014/main" id="{3BB662D6-F54E-BC4B-A9F5-317EC61E4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38" y="508952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9643" name="Group 475">
            <a:extLst>
              <a:ext uri="{FF2B5EF4-FFF2-40B4-BE49-F238E27FC236}">
                <a16:creationId xmlns:a16="http://schemas.microsoft.com/office/drawing/2014/main" id="{DB026810-739F-244C-9653-55D5FA107832}"/>
              </a:ext>
            </a:extLst>
          </p:cNvPr>
          <p:cNvGraphicFramePr>
            <a:graphicFrameLocks noGrp="1"/>
          </p:cNvGraphicFramePr>
          <p:nvPr/>
        </p:nvGraphicFramePr>
        <p:xfrm>
          <a:off x="6180138" y="63706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598" name="Line 430">
            <a:extLst>
              <a:ext uri="{FF2B5EF4-FFF2-40B4-BE49-F238E27FC236}">
                <a16:creationId xmlns:a16="http://schemas.microsoft.com/office/drawing/2014/main" id="{95CE2C50-C9D7-7B4F-B846-5E21DFE6F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38" y="592772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9599" name="Group 431">
            <a:extLst>
              <a:ext uri="{FF2B5EF4-FFF2-40B4-BE49-F238E27FC236}">
                <a16:creationId xmlns:a16="http://schemas.microsoft.com/office/drawing/2014/main" id="{053829B3-6CEC-4049-BA82-1AA66B8E6EE3}"/>
              </a:ext>
            </a:extLst>
          </p:cNvPr>
          <p:cNvGraphicFramePr>
            <a:graphicFrameLocks noGrp="1"/>
          </p:cNvGraphicFramePr>
          <p:nvPr/>
        </p:nvGraphicFramePr>
        <p:xfrm>
          <a:off x="1785938" y="55324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605" name="Line 437">
            <a:extLst>
              <a:ext uri="{FF2B5EF4-FFF2-40B4-BE49-F238E27FC236}">
                <a16:creationId xmlns:a16="http://schemas.microsoft.com/office/drawing/2014/main" id="{9136EDF5-2BC8-3C47-B760-54B2EFA54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538" y="508952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9644" name="Group 476">
            <a:extLst>
              <a:ext uri="{FF2B5EF4-FFF2-40B4-BE49-F238E27FC236}">
                <a16:creationId xmlns:a16="http://schemas.microsoft.com/office/drawing/2014/main" id="{032F4A7F-ADE7-1E4F-951B-EFFF576F6711}"/>
              </a:ext>
            </a:extLst>
          </p:cNvPr>
          <p:cNvGraphicFramePr>
            <a:graphicFrameLocks noGrp="1"/>
          </p:cNvGraphicFramePr>
          <p:nvPr/>
        </p:nvGraphicFramePr>
        <p:xfrm>
          <a:off x="4757738" y="55324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612" name="Line 444">
            <a:extLst>
              <a:ext uri="{FF2B5EF4-FFF2-40B4-BE49-F238E27FC236}">
                <a16:creationId xmlns:a16="http://schemas.microsoft.com/office/drawing/2014/main" id="{58DBCBE2-B1B3-2245-B816-03E5BDB6E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6338" y="508952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9613" name="Group 445">
            <a:extLst>
              <a:ext uri="{FF2B5EF4-FFF2-40B4-BE49-F238E27FC236}">
                <a16:creationId xmlns:a16="http://schemas.microsoft.com/office/drawing/2014/main" id="{DE9951C5-5724-AF4A-BDC2-1AAA1D27B58F}"/>
              </a:ext>
            </a:extLst>
          </p:cNvPr>
          <p:cNvGraphicFramePr>
            <a:graphicFrameLocks noGrp="1"/>
          </p:cNvGraphicFramePr>
          <p:nvPr/>
        </p:nvGraphicFramePr>
        <p:xfrm>
          <a:off x="3005138" y="55324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619" name="Line 451">
            <a:extLst>
              <a:ext uri="{FF2B5EF4-FFF2-40B4-BE49-F238E27FC236}">
                <a16:creationId xmlns:a16="http://schemas.microsoft.com/office/drawing/2014/main" id="{74425B7E-B5F0-EF45-90EB-1A62DFEC3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9138" y="508952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19620" name="Group 452">
            <a:extLst>
              <a:ext uri="{FF2B5EF4-FFF2-40B4-BE49-F238E27FC236}">
                <a16:creationId xmlns:a16="http://schemas.microsoft.com/office/drawing/2014/main" id="{CF1C822F-F3CC-BF46-A42D-C2FEAAC0666F}"/>
              </a:ext>
            </a:extLst>
          </p:cNvPr>
          <p:cNvGraphicFramePr>
            <a:graphicFrameLocks noGrp="1"/>
          </p:cNvGraphicFramePr>
          <p:nvPr/>
        </p:nvGraphicFramePr>
        <p:xfrm>
          <a:off x="3843338" y="5532438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626" name="Line 458">
            <a:extLst>
              <a:ext uri="{FF2B5EF4-FFF2-40B4-BE49-F238E27FC236}">
                <a16:creationId xmlns:a16="http://schemas.microsoft.com/office/drawing/2014/main" id="{523B2E57-B1E6-4D43-8943-388564CC1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7338" y="515143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27" name="Line 459">
            <a:extLst>
              <a:ext uri="{FF2B5EF4-FFF2-40B4-BE49-F238E27FC236}">
                <a16:creationId xmlns:a16="http://schemas.microsoft.com/office/drawing/2014/main" id="{66408B76-63B2-8548-AD3A-2B499DE925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7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28" name="Line 460">
            <a:extLst>
              <a:ext uri="{FF2B5EF4-FFF2-40B4-BE49-F238E27FC236}">
                <a16:creationId xmlns:a16="http://schemas.microsoft.com/office/drawing/2014/main" id="{9B5134DF-18E9-C24E-9B2A-40C66C415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5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29" name="Line 461">
            <a:extLst>
              <a:ext uri="{FF2B5EF4-FFF2-40B4-BE49-F238E27FC236}">
                <a16:creationId xmlns:a16="http://schemas.microsoft.com/office/drawing/2014/main" id="{B6266B06-2A76-1349-87DC-7753AFA636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557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0" name="Line 462">
            <a:extLst>
              <a:ext uri="{FF2B5EF4-FFF2-40B4-BE49-F238E27FC236}">
                <a16:creationId xmlns:a16="http://schemas.microsoft.com/office/drawing/2014/main" id="{6D9F2B67-00CA-6345-B2F0-0DB70C674E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39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1" name="Line 463">
            <a:extLst>
              <a:ext uri="{FF2B5EF4-FFF2-40B4-BE49-F238E27FC236}">
                <a16:creationId xmlns:a16="http://schemas.microsoft.com/office/drawing/2014/main" id="{A244A097-1207-3C4F-A061-293BECC3BC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49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2" name="Line 464">
            <a:extLst>
              <a:ext uri="{FF2B5EF4-FFF2-40B4-BE49-F238E27FC236}">
                <a16:creationId xmlns:a16="http://schemas.microsoft.com/office/drawing/2014/main" id="{5BC166C4-4D2B-E94A-B2F8-DA26657A5E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31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3" name="Line 465">
            <a:extLst>
              <a:ext uri="{FF2B5EF4-FFF2-40B4-BE49-F238E27FC236}">
                <a16:creationId xmlns:a16="http://schemas.microsoft.com/office/drawing/2014/main" id="{785DFCE0-AE2F-6040-85D1-E5705F6FC9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13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4" name="Line 466">
            <a:extLst>
              <a:ext uri="{FF2B5EF4-FFF2-40B4-BE49-F238E27FC236}">
                <a16:creationId xmlns:a16="http://schemas.microsoft.com/office/drawing/2014/main" id="{BE4C6986-EDFF-CF4D-B786-880027B31A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7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5" name="Line 467">
            <a:extLst>
              <a:ext uri="{FF2B5EF4-FFF2-40B4-BE49-F238E27FC236}">
                <a16:creationId xmlns:a16="http://schemas.microsoft.com/office/drawing/2014/main" id="{76039CCE-CEA0-DA48-A101-A64D80B05B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91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6" name="Line 468">
            <a:extLst>
              <a:ext uri="{FF2B5EF4-FFF2-40B4-BE49-F238E27FC236}">
                <a16:creationId xmlns:a16="http://schemas.microsoft.com/office/drawing/2014/main" id="{161FE888-D406-6948-BD8F-C571A64D6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35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7" name="Line 469">
            <a:extLst>
              <a:ext uri="{FF2B5EF4-FFF2-40B4-BE49-F238E27FC236}">
                <a16:creationId xmlns:a16="http://schemas.microsoft.com/office/drawing/2014/main" id="{1FC0F650-E944-A445-8C51-C0AAA5811F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07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8" name="Line 470">
            <a:extLst>
              <a:ext uri="{FF2B5EF4-FFF2-40B4-BE49-F238E27FC236}">
                <a16:creationId xmlns:a16="http://schemas.microsoft.com/office/drawing/2014/main" id="{DE7CAF39-3F03-A843-8E98-9E7F8FB68E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79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39" name="Line 471">
            <a:extLst>
              <a:ext uri="{FF2B5EF4-FFF2-40B4-BE49-F238E27FC236}">
                <a16:creationId xmlns:a16="http://schemas.microsoft.com/office/drawing/2014/main" id="{E8E44DF3-CC6D-0F45-B17C-F86B130671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51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40" name="Line 472">
            <a:extLst>
              <a:ext uri="{FF2B5EF4-FFF2-40B4-BE49-F238E27FC236}">
                <a16:creationId xmlns:a16="http://schemas.microsoft.com/office/drawing/2014/main" id="{4D896BE8-D74E-3A47-ACAB-EA2F4945C2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4233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19641" name="Line 473">
            <a:extLst>
              <a:ext uri="{FF2B5EF4-FFF2-40B4-BE49-F238E27FC236}">
                <a16:creationId xmlns:a16="http://schemas.microsoft.com/office/drawing/2014/main" id="{1D35F2D2-8BF1-4B49-930C-2BDA832B2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9288" y="4937125"/>
            <a:ext cx="304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442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5CC53B4-49FB-2140-93E5-60DEF701C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Rehashing code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EE9F52C-ED90-D04D-B9AF-98A8F7B40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...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Courier New" panose="02070309020205020404" pitchFamily="49" charset="0"/>
              </a:rPr>
              <a:t>    // Grows hash array to twice its original size.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private void rehash()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List&lt;Integer&gt;[] oldElements = elements;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elements = (List&lt;Integer&gt;[]) 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       new List[2 * elements.length];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for (List&lt;Integer&gt; list : oldElements)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if (list != null)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    for (int element : list) {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                add(element);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lnSpc>
                <a:spcPct val="65000"/>
              </a:lnSpc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431540413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B5C25E5-FBEE-F340-BD0D-FA0DD3E684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Other questions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DB99B12-F9DC-9D46-84B1-176062958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would we implement </a:t>
            </a:r>
            <a:r>
              <a:rPr lang="en-US" altLang="en-US">
                <a:latin typeface="Courier New" panose="02070309020205020404" pitchFamily="49" charset="0"/>
              </a:rPr>
              <a:t>toString</a:t>
            </a:r>
            <a:r>
              <a:rPr lang="en-US" altLang="en-US"/>
              <a:t> on a </a:t>
            </a:r>
            <a:r>
              <a:rPr lang="en-US" altLang="en-US">
                <a:latin typeface="Courier New" panose="02070309020205020404" pitchFamily="49" charset="0"/>
              </a:rPr>
              <a:t>HashSet</a:t>
            </a:r>
            <a:r>
              <a:rPr lang="en-US" altLang="en-US"/>
              <a:t>?</a:t>
            </a:r>
          </a:p>
        </p:txBody>
      </p:sp>
      <p:graphicFrame>
        <p:nvGraphicFramePr>
          <p:cNvPr id="530436" name="Group 4">
            <a:extLst>
              <a:ext uri="{FF2B5EF4-FFF2-40B4-BE49-F238E27FC236}">
                <a16:creationId xmlns:a16="http://schemas.microsoft.com/office/drawing/2014/main" id="{9D416D13-8BE8-8D44-B20A-F2EF3579A936}"/>
              </a:ext>
            </a:extLst>
          </p:cNvPr>
          <p:cNvGraphicFramePr>
            <a:graphicFrameLocks noGrp="1"/>
          </p:cNvGraphicFramePr>
          <p:nvPr/>
        </p:nvGraphicFramePr>
        <p:xfrm>
          <a:off x="2163763" y="2514600"/>
          <a:ext cx="5662612" cy="793750"/>
        </p:xfrm>
        <a:graphic>
          <a:graphicData uri="http://schemas.openxmlformats.org/drawingml/2006/table">
            <a:tbl>
              <a:tblPr/>
              <a:tblGrid>
                <a:gridCol w="782637">
                  <a:extLst>
                    <a:ext uri="{9D8B030D-6E8A-4147-A177-3AD203B41FA5}">
                      <a16:colId xmlns:a16="http://schemas.microsoft.com/office/drawing/2014/main" val="412205263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96292238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14585197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35597107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9010195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764958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54738259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44156519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298586339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98832699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392394955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index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9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04142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95660"/>
                  </a:ext>
                </a:extLst>
              </a:tr>
            </a:tbl>
          </a:graphicData>
        </a:graphic>
      </p:graphicFrame>
      <p:graphicFrame>
        <p:nvGraphicFramePr>
          <p:cNvPr id="530474" name="Group 42">
            <a:extLst>
              <a:ext uri="{FF2B5EF4-FFF2-40B4-BE49-F238E27FC236}">
                <a16:creationId xmlns:a16="http://schemas.microsoft.com/office/drawing/2014/main" id="{E26E55C2-9FB9-2C46-BE6A-4EE109137957}"/>
              </a:ext>
            </a:extLst>
          </p:cNvPr>
          <p:cNvGraphicFramePr>
            <a:graphicFrameLocks noGrp="1"/>
          </p:cNvGraphicFramePr>
          <p:nvPr/>
        </p:nvGraphicFramePr>
        <p:xfrm>
          <a:off x="4830763" y="44053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54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480" name="Line 48">
            <a:extLst>
              <a:ext uri="{FF2B5EF4-FFF2-40B4-BE49-F238E27FC236}">
                <a16:creationId xmlns:a16="http://schemas.microsoft.com/office/drawing/2014/main" id="{2EB146D5-7CEA-854F-907E-0E8350064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9363" y="3962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30481" name="Group 49">
            <a:extLst>
              <a:ext uri="{FF2B5EF4-FFF2-40B4-BE49-F238E27FC236}">
                <a16:creationId xmlns:a16="http://schemas.microsoft.com/office/drawing/2014/main" id="{9E82FEC9-82BB-334A-ABD6-A3BBE007704C}"/>
              </a:ext>
            </a:extLst>
          </p:cNvPr>
          <p:cNvGraphicFramePr>
            <a:graphicFrameLocks noGrp="1"/>
          </p:cNvGraphicFramePr>
          <p:nvPr/>
        </p:nvGraphicFramePr>
        <p:xfrm>
          <a:off x="4830763" y="52435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487" name="Line 55">
            <a:extLst>
              <a:ext uri="{FF2B5EF4-FFF2-40B4-BE49-F238E27FC236}">
                <a16:creationId xmlns:a16="http://schemas.microsoft.com/office/drawing/2014/main" id="{BC14435E-E9DC-E149-95D9-F3D0B42E3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9363" y="48006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30488" name="Group 56">
            <a:extLst>
              <a:ext uri="{FF2B5EF4-FFF2-40B4-BE49-F238E27FC236}">
                <a16:creationId xmlns:a16="http://schemas.microsoft.com/office/drawing/2014/main" id="{F43A2AF6-AF12-2B4D-87C9-73BAA394D3AA}"/>
              </a:ext>
            </a:extLst>
          </p:cNvPr>
          <p:cNvGraphicFramePr>
            <a:graphicFrameLocks noGrp="1"/>
          </p:cNvGraphicFramePr>
          <p:nvPr/>
        </p:nvGraphicFramePr>
        <p:xfrm>
          <a:off x="4830763" y="35671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494" name="Line 62">
            <a:extLst>
              <a:ext uri="{FF2B5EF4-FFF2-40B4-BE49-F238E27FC236}">
                <a16:creationId xmlns:a16="http://schemas.microsoft.com/office/drawing/2014/main" id="{020133F9-A738-934B-8F1B-5E471C4AC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9363" y="3124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30495" name="Group 63">
            <a:extLst>
              <a:ext uri="{FF2B5EF4-FFF2-40B4-BE49-F238E27FC236}">
                <a16:creationId xmlns:a16="http://schemas.microsoft.com/office/drawing/2014/main" id="{87C1A7E0-B02C-3E4B-A19D-F3DCCF6AA7B9}"/>
              </a:ext>
            </a:extLst>
          </p:cNvPr>
          <p:cNvGraphicFramePr>
            <a:graphicFrameLocks noGrp="1"/>
          </p:cNvGraphicFramePr>
          <p:nvPr/>
        </p:nvGraphicFramePr>
        <p:xfrm>
          <a:off x="3382963" y="35671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501" name="Line 69">
            <a:extLst>
              <a:ext uri="{FF2B5EF4-FFF2-40B4-BE49-F238E27FC236}">
                <a16:creationId xmlns:a16="http://schemas.microsoft.com/office/drawing/2014/main" id="{8AAD9CA8-CD9F-4F41-AF50-35E68ED53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563" y="3124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30502" name="Group 70">
            <a:extLst>
              <a:ext uri="{FF2B5EF4-FFF2-40B4-BE49-F238E27FC236}">
                <a16:creationId xmlns:a16="http://schemas.microsoft.com/office/drawing/2014/main" id="{E141862B-EB11-5343-95C0-7AF03D0E88E0}"/>
              </a:ext>
            </a:extLst>
          </p:cNvPr>
          <p:cNvGraphicFramePr>
            <a:graphicFrameLocks noGrp="1"/>
          </p:cNvGraphicFramePr>
          <p:nvPr/>
        </p:nvGraphicFramePr>
        <p:xfrm>
          <a:off x="6354763" y="35671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508" name="Line 76">
            <a:extLst>
              <a:ext uri="{FF2B5EF4-FFF2-40B4-BE49-F238E27FC236}">
                <a16:creationId xmlns:a16="http://schemas.microsoft.com/office/drawing/2014/main" id="{B0208804-D796-D24B-93B8-BFAED88D6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8763" y="3124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30509" name="Group 77">
            <a:extLst>
              <a:ext uri="{FF2B5EF4-FFF2-40B4-BE49-F238E27FC236}">
                <a16:creationId xmlns:a16="http://schemas.microsoft.com/office/drawing/2014/main" id="{8C2DD771-BB0B-E940-B6AC-A1748149DF97}"/>
              </a:ext>
            </a:extLst>
          </p:cNvPr>
          <p:cNvGraphicFramePr>
            <a:graphicFrameLocks noGrp="1"/>
          </p:cNvGraphicFramePr>
          <p:nvPr/>
        </p:nvGraphicFramePr>
        <p:xfrm>
          <a:off x="7345363" y="3567113"/>
          <a:ext cx="508000" cy="396875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49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0515" name="Line 83">
            <a:extLst>
              <a:ext uri="{FF2B5EF4-FFF2-40B4-BE49-F238E27FC236}">
                <a16:creationId xmlns:a16="http://schemas.microsoft.com/office/drawing/2014/main" id="{3EF79B92-CF63-984E-9148-5330A92A0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9363" y="31242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16" name="Line 84">
            <a:extLst>
              <a:ext uri="{FF2B5EF4-FFF2-40B4-BE49-F238E27FC236}">
                <a16:creationId xmlns:a16="http://schemas.microsoft.com/office/drawing/2014/main" id="{3A4BE337-B290-204F-A073-C2B38C7915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9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17" name="Line 85">
            <a:extLst>
              <a:ext uri="{FF2B5EF4-FFF2-40B4-BE49-F238E27FC236}">
                <a16:creationId xmlns:a16="http://schemas.microsoft.com/office/drawing/2014/main" id="{D10B393E-B051-5549-936A-3A7CEB8F15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63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18" name="Line 86">
            <a:extLst>
              <a:ext uri="{FF2B5EF4-FFF2-40B4-BE49-F238E27FC236}">
                <a16:creationId xmlns:a16="http://schemas.microsoft.com/office/drawing/2014/main" id="{55C25F77-9C55-8445-A101-DC0AC7FD2F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35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19" name="Line 87">
            <a:extLst>
              <a:ext uri="{FF2B5EF4-FFF2-40B4-BE49-F238E27FC236}">
                <a16:creationId xmlns:a16="http://schemas.microsoft.com/office/drawing/2014/main" id="{30038C5C-CAB7-E24A-A865-40455DBBAF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641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20" name="Line 88">
            <a:extLst>
              <a:ext uri="{FF2B5EF4-FFF2-40B4-BE49-F238E27FC236}">
                <a16:creationId xmlns:a16="http://schemas.microsoft.com/office/drawing/2014/main" id="{735E890B-AB82-4944-9293-E5647BEE06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975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30521" name="Line 89">
            <a:extLst>
              <a:ext uri="{FF2B5EF4-FFF2-40B4-BE49-F238E27FC236}">
                <a16:creationId xmlns:a16="http://schemas.microsoft.com/office/drawing/2014/main" id="{EFE80E6A-7D85-1446-A16B-7513C3F48A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88163" y="2971800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pSp>
        <p:nvGrpSpPr>
          <p:cNvPr id="530526" name="Group 94">
            <a:extLst>
              <a:ext uri="{FF2B5EF4-FFF2-40B4-BE49-F238E27FC236}">
                <a16:creationId xmlns:a16="http://schemas.microsoft.com/office/drawing/2014/main" id="{E1B97265-DF8F-1E4F-ADE7-DED90A0E3E1C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962400"/>
            <a:ext cx="3814763" cy="1752600"/>
            <a:chOff x="1149" y="2544"/>
            <a:chExt cx="2403" cy="1104"/>
          </a:xfrm>
        </p:grpSpPr>
        <p:sp>
          <p:nvSpPr>
            <p:cNvPr id="530523" name="Rectangle 91">
              <a:extLst>
                <a:ext uri="{FF2B5EF4-FFF2-40B4-BE49-F238E27FC236}">
                  <a16:creationId xmlns:a16="http://schemas.microsoft.com/office/drawing/2014/main" id="{67D6B6CC-104A-7C4E-A650-D95ABB41A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" y="3024"/>
              <a:ext cx="1392" cy="62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current element:	24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current index:	 4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sub-index:            0</a:t>
              </a:r>
            </a:p>
          </p:txBody>
        </p:sp>
        <p:sp>
          <p:nvSpPr>
            <p:cNvPr id="530524" name="Line 92">
              <a:extLst>
                <a:ext uri="{FF2B5EF4-FFF2-40B4-BE49-F238E27FC236}">
                  <a16:creationId xmlns:a16="http://schemas.microsoft.com/office/drawing/2014/main" id="{10638043-66DC-474B-839A-A7B89A3163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3" y="2544"/>
              <a:ext cx="1149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0525" name="Text Box 93">
              <a:extLst>
                <a:ext uri="{FF2B5EF4-FFF2-40B4-BE49-F238E27FC236}">
                  <a16:creationId xmlns:a16="http://schemas.microsoft.com/office/drawing/2014/main" id="{4FB97CBC-959E-D94E-B0DF-8D5343637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9" y="3225"/>
              <a:ext cx="5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latin typeface="Tahoma" charset="0"/>
                  <a:ea typeface="+mn-ea"/>
                </a:rPr>
                <a:t>iterator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7029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97D9A57-A363-1341-B96A-043A6BBAC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Implementing a hash map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B8FBF0B-0610-8449-A0D8-1486305D0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hash map is just a set where the lists store key/value pairs: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	//       key    value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map.put("Marty", 14);</a:t>
            </a:r>
            <a:endParaRPr lang="en-US" altLang="en-US"/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map.put("Jeff",  21);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map.put("Kasey", 20);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map.put("Stef",  35);</a:t>
            </a: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/>
              <a:t>Instead of a </a:t>
            </a:r>
            <a:r>
              <a:rPr lang="en-US" altLang="en-US">
                <a:latin typeface="Courier New" panose="02070309020205020404" pitchFamily="49" charset="0"/>
              </a:rPr>
              <a:t>List&lt;Integer&gt;</a:t>
            </a:r>
            <a:r>
              <a:rPr lang="en-US" altLang="en-US"/>
              <a:t>, write an inner </a:t>
            </a:r>
            <a:r>
              <a:rPr lang="en-US" altLang="en-US">
                <a:latin typeface="Courier New" panose="02070309020205020404" pitchFamily="49" charset="0"/>
              </a:rPr>
              <a:t>Entry</a:t>
            </a:r>
            <a:r>
              <a:rPr lang="en-US" altLang="en-US"/>
              <a:t> node class with </a:t>
            </a:r>
            <a:r>
              <a:rPr lang="en-US" altLang="en-US">
                <a:latin typeface="Courier New" panose="02070309020205020404" pitchFamily="49" charset="0"/>
              </a:rPr>
              <a:t>key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value</a:t>
            </a:r>
            <a:r>
              <a:rPr lang="en-US" altLang="en-US"/>
              <a:t> fields; the map stores a </a:t>
            </a:r>
            <a:r>
              <a:rPr lang="en-US" altLang="en-US">
                <a:latin typeface="Courier New" panose="02070309020205020404" pitchFamily="49" charset="0"/>
              </a:rPr>
              <a:t>List&lt;Entry&gt;</a:t>
            </a:r>
          </a:p>
        </p:txBody>
      </p:sp>
      <p:graphicFrame>
        <p:nvGraphicFramePr>
          <p:cNvPr id="526340" name="Group 4">
            <a:extLst>
              <a:ext uri="{FF2B5EF4-FFF2-40B4-BE49-F238E27FC236}">
                <a16:creationId xmlns:a16="http://schemas.microsoft.com/office/drawing/2014/main" id="{3050605E-0B6F-5B47-A473-4ACF6857E690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3811588"/>
          <a:ext cx="5662613" cy="792248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33520393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60974543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7946166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1415024493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63367369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89305047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76463196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17591643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1533673315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109669863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3926514028"/>
                    </a:ext>
                  </a:extLst>
                </a:gridCol>
              </a:tblGrid>
              <a:tr h="3960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index</a:t>
                      </a:r>
                    </a:p>
                  </a:txBody>
                  <a:tcPr marT="45662" marB="456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0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9</a:t>
                      </a: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53536"/>
                  </a:ext>
                </a:extLst>
              </a:tr>
              <a:tr h="3960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value</a:t>
                      </a:r>
                    </a:p>
                  </a:txBody>
                  <a:tcPr marT="45662" marB="456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056192"/>
                  </a:ext>
                </a:extLst>
              </a:tr>
            </a:tbl>
          </a:graphicData>
        </a:graphic>
      </p:graphicFrame>
      <p:sp>
        <p:nvSpPr>
          <p:cNvPr id="526398" name="Line 62">
            <a:extLst>
              <a:ext uri="{FF2B5EF4-FFF2-40B4-BE49-F238E27FC236}">
                <a16:creationId xmlns:a16="http://schemas.microsoft.com/office/drawing/2014/main" id="{52C5184B-7D9F-F743-8F93-6EE68AC575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4211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26457" name="Group 121">
            <a:extLst>
              <a:ext uri="{FF2B5EF4-FFF2-40B4-BE49-F238E27FC236}">
                <a16:creationId xmlns:a16="http://schemas.microsoft.com/office/drawing/2014/main" id="{7F8DC09E-2590-ED4A-8D42-61C1446EC217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4864100"/>
          <a:ext cx="1527175" cy="39687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"Jeff"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6419" name="Line 83">
            <a:extLst>
              <a:ext uri="{FF2B5EF4-FFF2-40B4-BE49-F238E27FC236}">
                <a16:creationId xmlns:a16="http://schemas.microsoft.com/office/drawing/2014/main" id="{6CB72DF1-762D-2849-A290-6BC800B25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44211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0" name="Line 84">
            <a:extLst>
              <a:ext uri="{FF2B5EF4-FFF2-40B4-BE49-F238E27FC236}">
                <a16:creationId xmlns:a16="http://schemas.microsoft.com/office/drawing/2014/main" id="{C466A3BF-ED35-C74C-A36A-88AC99E031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1" name="Line 85">
            <a:extLst>
              <a:ext uri="{FF2B5EF4-FFF2-40B4-BE49-F238E27FC236}">
                <a16:creationId xmlns:a16="http://schemas.microsoft.com/office/drawing/2014/main" id="{37742C3E-238E-AD4C-8BC3-DFACCAEDC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2" name="Line 86">
            <a:extLst>
              <a:ext uri="{FF2B5EF4-FFF2-40B4-BE49-F238E27FC236}">
                <a16:creationId xmlns:a16="http://schemas.microsoft.com/office/drawing/2014/main" id="{5810B8DB-8E42-CE47-946D-A945D632FB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3" name="Line 87">
            <a:extLst>
              <a:ext uri="{FF2B5EF4-FFF2-40B4-BE49-F238E27FC236}">
                <a16:creationId xmlns:a16="http://schemas.microsoft.com/office/drawing/2014/main" id="{4D9AAF9A-DD7A-7048-AFE3-FB1C3C7C05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4" name="Line 88">
            <a:extLst>
              <a:ext uri="{FF2B5EF4-FFF2-40B4-BE49-F238E27FC236}">
                <a16:creationId xmlns:a16="http://schemas.microsoft.com/office/drawing/2014/main" id="{1D42197B-C015-3D4A-A3E6-DC33D49992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25" name="Line 89">
            <a:extLst>
              <a:ext uri="{FF2B5EF4-FFF2-40B4-BE49-F238E27FC236}">
                <a16:creationId xmlns:a16="http://schemas.microsoft.com/office/drawing/2014/main" id="{0BC5107B-DC24-F24A-A4FF-0488C6DD2B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26443" name="Group 107">
            <a:extLst>
              <a:ext uri="{FF2B5EF4-FFF2-40B4-BE49-F238E27FC236}">
                <a16:creationId xmlns:a16="http://schemas.microsoft.com/office/drawing/2014/main" id="{6C56096A-7F4F-5248-92DC-543377AB9329}"/>
              </a:ext>
            </a:extLst>
          </p:cNvPr>
          <p:cNvGraphicFramePr>
            <a:graphicFrameLocks noGrp="1"/>
          </p:cNvGraphicFramePr>
          <p:nvPr/>
        </p:nvGraphicFramePr>
        <p:xfrm>
          <a:off x="4875213" y="4878388"/>
          <a:ext cx="1528762" cy="396875"/>
        </p:xfrm>
        <a:graphic>
          <a:graphicData uri="http://schemas.openxmlformats.org/drawingml/2006/table">
            <a:tbl>
              <a:tblPr/>
              <a:tblGrid>
                <a:gridCol w="1020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"Marty"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6444" name="Line 108">
            <a:extLst>
              <a:ext uri="{FF2B5EF4-FFF2-40B4-BE49-F238E27FC236}">
                <a16:creationId xmlns:a16="http://schemas.microsoft.com/office/drawing/2014/main" id="{1DA9F563-9D5D-4441-82F6-E067F920F6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4268788"/>
            <a:ext cx="3810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26459" name="Group 123">
            <a:extLst>
              <a:ext uri="{FF2B5EF4-FFF2-40B4-BE49-F238E27FC236}">
                <a16:creationId xmlns:a16="http://schemas.microsoft.com/office/drawing/2014/main" id="{9E0C7FD0-0DFF-6D4C-915C-DB3B438B18A3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5702300"/>
          <a:ext cx="1527175" cy="39687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"Kasey"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6453" name="Line 117">
            <a:extLst>
              <a:ext uri="{FF2B5EF4-FFF2-40B4-BE49-F238E27FC236}">
                <a16:creationId xmlns:a16="http://schemas.microsoft.com/office/drawing/2014/main" id="{66981F80-C912-FD43-A354-2FD262B49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52593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26460" name="Line 124">
            <a:extLst>
              <a:ext uri="{FF2B5EF4-FFF2-40B4-BE49-F238E27FC236}">
                <a16:creationId xmlns:a16="http://schemas.microsoft.com/office/drawing/2014/main" id="{4A1E8132-3B8A-3C46-B25D-3AA85F445D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2988" y="44211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aphicFrame>
        <p:nvGraphicFramePr>
          <p:cNvPr id="526469" name="Group 133">
            <a:extLst>
              <a:ext uri="{FF2B5EF4-FFF2-40B4-BE49-F238E27FC236}">
                <a16:creationId xmlns:a16="http://schemas.microsoft.com/office/drawing/2014/main" id="{59B5CD73-325A-0C40-96C9-9F0844E12198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4878388"/>
          <a:ext cx="1641475" cy="396875"/>
        </p:xfrm>
        <a:graphic>
          <a:graphicData uri="http://schemas.openxmlformats.org/drawingml/2006/table">
            <a:tbl>
              <a:tblPr/>
              <a:tblGrid>
                <a:gridCol w="101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"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Stef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"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35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65914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3F7B59C9-24CF-9847-BF17-2495CEB9D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Java Programs</a:t>
            </a:r>
          </a:p>
        </p:txBody>
      </p:sp>
      <p:sp>
        <p:nvSpPr>
          <p:cNvPr id="5123" name="Subtitle 2">
            <a:extLst>
              <a:ext uri="{FF2B5EF4-FFF2-40B4-BE49-F238E27FC236}">
                <a16:creationId xmlns:a16="http://schemas.microsoft.com/office/drawing/2014/main" id="{2A32B15C-014B-A647-8675-BEBEEA235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 2" pitchFamily="2" charset="2"/>
              <a:buNone/>
            </a:pPr>
            <a:r>
              <a:rPr lang="en-US" altLang="en-US"/>
              <a:t>Binary Trees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/>
          </a:p>
          <a:p>
            <a:pPr eaLnBrk="1" hangingPunct="1">
              <a:buFont typeface="Wingdings 2" pitchFamily="2" charset="2"/>
              <a:buNone/>
            </a:pPr>
            <a:r>
              <a:rPr lang="en-US" altLang="en-US" b="1"/>
              <a:t>reading: 17.1 – 17.3</a:t>
            </a:r>
          </a:p>
        </p:txBody>
      </p:sp>
    </p:spTree>
    <p:extLst>
      <p:ext uri="{BB962C8B-B14F-4D97-AF65-F5344CB8AC3E}">
        <p14:creationId xmlns:p14="http://schemas.microsoft.com/office/powerpoint/2010/main" val="14341036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DFD30B74-18D2-B441-8AF7-DB26A96511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Trees in computer science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A96404B-D63B-D640-A659-BB069D86D7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TreeMap and TreeSet implementations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folders/files on a computer</a:t>
            </a:r>
          </a:p>
          <a:p>
            <a:pPr marL="623888" lvl="1" indent="-277813" eaLnBrk="1" hangingPunct="1">
              <a:spcBef>
                <a:spcPts val="200"/>
              </a:spcBef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family genealogy; organizational charts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AI: decision trees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compilers: parse tree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= (b + c) * d;</a:t>
            </a:r>
          </a:p>
          <a:p>
            <a:pPr marL="623888" lvl="1" indent="-277813" eaLnBrk="1" hangingPunct="1">
              <a:spcBef>
                <a:spcPts val="200"/>
              </a:spcBef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cell phone T9</a:t>
            </a:r>
          </a:p>
        </p:txBody>
      </p:sp>
      <p:pic>
        <p:nvPicPr>
          <p:cNvPr id="6148" name="Picture 3">
            <a:extLst>
              <a:ext uri="{FF2B5EF4-FFF2-40B4-BE49-F238E27FC236}">
                <a16:creationId xmlns:a16="http://schemas.microsoft.com/office/drawing/2014/main" id="{7A59A72A-C552-BB49-8B8F-E6585B37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1295400"/>
            <a:ext cx="22923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9" name="Group 4">
            <a:extLst>
              <a:ext uri="{FF2B5EF4-FFF2-40B4-BE49-F238E27FC236}">
                <a16:creationId xmlns:a16="http://schemas.microsoft.com/office/drawing/2014/main" id="{199A7A0B-76D2-E442-B2C9-33EF59EB9568}"/>
              </a:ext>
            </a:extLst>
          </p:cNvPr>
          <p:cNvGrpSpPr>
            <a:grpSpLocks/>
          </p:cNvGrpSpPr>
          <p:nvPr/>
        </p:nvGrpSpPr>
        <p:grpSpPr bwMode="auto">
          <a:xfrm>
            <a:off x="5026025" y="2928938"/>
            <a:ext cx="2816225" cy="3008312"/>
            <a:chOff x="2928" y="2232"/>
            <a:chExt cx="1774" cy="1895"/>
          </a:xfrm>
        </p:grpSpPr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3AB960EE-433B-1446-A7BA-27A7A0C0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3243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d</a:t>
              </a:r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FE66C54E-B6E7-1445-B9FC-E2CB2ED4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243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+</a:t>
              </a:r>
            </a:p>
          </p:txBody>
        </p:sp>
        <p:sp>
          <p:nvSpPr>
            <p:cNvPr id="6151" name="Oval 7">
              <a:extLst>
                <a:ext uri="{FF2B5EF4-FFF2-40B4-BE49-F238E27FC236}">
                  <a16:creationId xmlns:a16="http://schemas.microsoft.com/office/drawing/2014/main" id="{204822F6-DD84-8F44-9AED-5AA445567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" y="2737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*</a:t>
              </a:r>
            </a:p>
          </p:txBody>
        </p:sp>
        <p:sp>
          <p:nvSpPr>
            <p:cNvPr id="6152" name="Oval 8">
              <a:extLst>
                <a:ext uri="{FF2B5EF4-FFF2-40B4-BE49-F238E27FC236}">
                  <a16:creationId xmlns:a16="http://schemas.microsoft.com/office/drawing/2014/main" id="{040DD783-1B99-1749-800B-56001DAD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737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a</a:t>
              </a:r>
            </a:p>
          </p:txBody>
        </p:sp>
        <p:sp>
          <p:nvSpPr>
            <p:cNvPr id="6153" name="Oval 9">
              <a:extLst>
                <a:ext uri="{FF2B5EF4-FFF2-40B4-BE49-F238E27FC236}">
                  <a16:creationId xmlns:a16="http://schemas.microsoft.com/office/drawing/2014/main" id="{163DAFBF-7524-7A47-AB79-5FEE07939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" y="2232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 dirty="0">
                  <a:solidFill>
                    <a:srgbClr val="000000"/>
                  </a:solidFill>
                  <a:latin typeface="Tahoma" charset="0"/>
                  <a:ea typeface="+mn-ea"/>
                </a:rPr>
                <a:t>=</a:t>
              </a:r>
            </a:p>
          </p:txBody>
        </p:sp>
        <p:cxnSp>
          <p:nvCxnSpPr>
            <p:cNvPr id="6156" name="AutoShape 10">
              <a:extLst>
                <a:ext uri="{FF2B5EF4-FFF2-40B4-BE49-F238E27FC236}">
                  <a16:creationId xmlns:a16="http://schemas.microsoft.com/office/drawing/2014/main" id="{1BB8C020-9AD8-1440-BFF4-9D3D46539C40}"/>
                </a:ext>
              </a:extLst>
            </p:cNvPr>
            <p:cNvCxnSpPr>
              <a:cxnSpLocks noChangeShapeType="1"/>
              <a:stCxn id="6153" idx="3"/>
              <a:endCxn id="6152" idx="0"/>
            </p:cNvCxnSpPr>
            <p:nvPr/>
          </p:nvCxnSpPr>
          <p:spPr bwMode="auto">
            <a:xfrm flipH="1">
              <a:off x="3076" y="2517"/>
              <a:ext cx="428" cy="204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7" name="AutoShape 11">
              <a:extLst>
                <a:ext uri="{FF2B5EF4-FFF2-40B4-BE49-F238E27FC236}">
                  <a16:creationId xmlns:a16="http://schemas.microsoft.com/office/drawing/2014/main" id="{4C07069E-BE1C-F24D-84C9-526AA8A09E07}"/>
                </a:ext>
              </a:extLst>
            </p:cNvPr>
            <p:cNvCxnSpPr>
              <a:cxnSpLocks noChangeShapeType="1"/>
              <a:stCxn id="6153" idx="5"/>
              <a:endCxn id="6151" idx="0"/>
            </p:cNvCxnSpPr>
            <p:nvPr/>
          </p:nvCxnSpPr>
          <p:spPr bwMode="auto">
            <a:xfrm>
              <a:off x="3713" y="2502"/>
              <a:ext cx="428" cy="236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8" name="AutoShape 12">
              <a:extLst>
                <a:ext uri="{FF2B5EF4-FFF2-40B4-BE49-F238E27FC236}">
                  <a16:creationId xmlns:a16="http://schemas.microsoft.com/office/drawing/2014/main" id="{B4294700-1370-634F-98C9-AFF4E71471DA}"/>
                </a:ext>
              </a:extLst>
            </p:cNvPr>
            <p:cNvCxnSpPr>
              <a:cxnSpLocks noChangeShapeType="1"/>
              <a:stCxn id="6151" idx="3"/>
              <a:endCxn id="4294967295" idx="0"/>
            </p:cNvCxnSpPr>
            <p:nvPr/>
          </p:nvCxnSpPr>
          <p:spPr bwMode="auto">
            <a:xfrm flipH="1">
              <a:off x="3845" y="3007"/>
              <a:ext cx="191" cy="236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9" name="AutoShape 13">
              <a:extLst>
                <a:ext uri="{FF2B5EF4-FFF2-40B4-BE49-F238E27FC236}">
                  <a16:creationId xmlns:a16="http://schemas.microsoft.com/office/drawing/2014/main" id="{FAA2EE57-341C-3446-AD62-E9EB77980192}"/>
                </a:ext>
              </a:extLst>
            </p:cNvPr>
            <p:cNvCxnSpPr>
              <a:cxnSpLocks noChangeShapeType="1"/>
              <a:stCxn id="6151" idx="5"/>
            </p:cNvCxnSpPr>
            <p:nvPr/>
          </p:nvCxnSpPr>
          <p:spPr bwMode="auto">
            <a:xfrm>
              <a:off x="4246" y="3007"/>
              <a:ext cx="310" cy="236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Oval 14">
              <a:extLst>
                <a:ext uri="{FF2B5EF4-FFF2-40B4-BE49-F238E27FC236}">
                  <a16:creationId xmlns:a16="http://schemas.microsoft.com/office/drawing/2014/main" id="{00CAC386-3AFD-6A42-8A2F-61E977650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812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c</a:t>
              </a:r>
            </a:p>
          </p:txBody>
        </p:sp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AF979305-20ED-EA4C-89DB-11C7E4336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" y="3812"/>
              <a:ext cx="296" cy="316"/>
            </a:xfrm>
            <a:prstGeom prst="ellipse">
              <a:avLst/>
            </a:prstGeom>
            <a:gradFill rotWithShape="0">
              <a:gsLst>
                <a:gs pos="0">
                  <a:srgbClr val="9FBFC2"/>
                </a:gs>
                <a:gs pos="100000">
                  <a:srgbClr val="BBE0E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b</a:t>
              </a:r>
            </a:p>
          </p:txBody>
        </p:sp>
        <p:cxnSp>
          <p:nvCxnSpPr>
            <p:cNvPr id="6162" name="AutoShape 16">
              <a:extLst>
                <a:ext uri="{FF2B5EF4-FFF2-40B4-BE49-F238E27FC236}">
                  <a16:creationId xmlns:a16="http://schemas.microsoft.com/office/drawing/2014/main" id="{E0A60803-58C1-5342-8214-5A4576D83D00}"/>
                </a:ext>
              </a:extLst>
            </p:cNvPr>
            <p:cNvCxnSpPr>
              <a:cxnSpLocks noChangeShapeType="1"/>
              <a:stCxn id="4294967295" idx="3"/>
              <a:endCxn id="4294967295" idx="0"/>
            </p:cNvCxnSpPr>
            <p:nvPr/>
          </p:nvCxnSpPr>
          <p:spPr bwMode="auto">
            <a:xfrm flipH="1">
              <a:off x="3549" y="3513"/>
              <a:ext cx="191" cy="29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3" name="AutoShape 17">
              <a:extLst>
                <a:ext uri="{FF2B5EF4-FFF2-40B4-BE49-F238E27FC236}">
                  <a16:creationId xmlns:a16="http://schemas.microsoft.com/office/drawing/2014/main" id="{7496A2BC-4D73-1C4A-B9A7-A9C4D0B55A2B}"/>
                </a:ext>
              </a:extLst>
            </p:cNvPr>
            <p:cNvCxnSpPr>
              <a:cxnSpLocks noChangeShapeType="1"/>
              <a:stCxn id="4294967295" idx="5"/>
            </p:cNvCxnSpPr>
            <p:nvPr/>
          </p:nvCxnSpPr>
          <p:spPr bwMode="auto">
            <a:xfrm>
              <a:off x="3950" y="3513"/>
              <a:ext cx="310" cy="29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150" name="Picture 18">
            <a:extLst>
              <a:ext uri="{FF2B5EF4-FFF2-40B4-BE49-F238E27FC236}">
                <a16:creationId xmlns:a16="http://schemas.microsoft.com/office/drawing/2014/main" id="{EAFADB66-E6C7-BF4A-AC36-D96B9EFB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4519613"/>
            <a:ext cx="2640012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019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AF1C5791-974A-DD40-835C-445AC1945F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Trees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52F66BE2-3A14-3C4A-BA24-7CD322E723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tree</a:t>
            </a:r>
            <a:r>
              <a:rPr lang="en-US" altLang="en-US"/>
              <a:t>: A directed, acyclic structure of linked nodes.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i="1"/>
              <a:t>directed</a:t>
            </a:r>
            <a:r>
              <a:rPr lang="en-US" altLang="en-US"/>
              <a:t> : Has one-way links between nodes.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i="1"/>
              <a:t>acyclic</a:t>
            </a:r>
            <a:r>
              <a:rPr lang="en-US" altLang="en-US"/>
              <a:t> : No path wraps back around to the same node twice.</a:t>
            </a:r>
          </a:p>
          <a:p>
            <a:pPr marL="623888" lvl="1" indent="-277813" eaLnBrk="1" hangingPunct="1">
              <a:spcBef>
                <a:spcPts val="200"/>
              </a:spcBef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binary tree</a:t>
            </a:r>
            <a:r>
              <a:rPr lang="en-US" altLang="en-US"/>
              <a:t>: One where each node has at most two children.</a:t>
            </a:r>
          </a:p>
          <a:p>
            <a:pPr marL="623888" lvl="1" indent="-277813" eaLnBrk="1" hangingPunct="1"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12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i="1"/>
              <a:t>Recursive definition:</a:t>
            </a:r>
            <a:r>
              <a:rPr lang="en-US" altLang="en-US"/>
              <a:t> A tree is either: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empty (</a:t>
            </a:r>
            <a:r>
              <a:rPr lang="en-US" altLang="en-US">
                <a:latin typeface="Courier New" panose="02070309020205020404" pitchFamily="49" charset="0"/>
              </a:rPr>
              <a:t>null</a:t>
            </a:r>
            <a:r>
              <a:rPr lang="en-US" altLang="en-US"/>
              <a:t>), or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root</a:t>
            </a:r>
            <a:r>
              <a:rPr lang="en-US" altLang="en-US"/>
              <a:t> node that contains: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data</a:t>
            </a:r>
            <a:r>
              <a:rPr lang="en-US" altLang="en-US"/>
              <a:t>, 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left</a:t>
            </a:r>
            <a:r>
              <a:rPr lang="en-US" altLang="en-US"/>
              <a:t> subtree, and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right</a:t>
            </a:r>
            <a:r>
              <a:rPr lang="en-US" altLang="en-US"/>
              <a:t> subtree.</a:t>
            </a:r>
          </a:p>
          <a:p>
            <a:pPr marL="1252538" lvl="3" indent="-223838" eaLnBrk="1" hangingPunct="1">
              <a:spcBef>
                <a:spcPts val="200"/>
              </a:spcBef>
              <a:buFont typeface="Tahoma" panose="020B060403050404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1252538" lvl="3" indent="-223838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(The left and/or right</a:t>
            </a:r>
            <a:br>
              <a:rPr lang="en-US" altLang="en-US"/>
            </a:br>
            <a:r>
              <a:rPr lang="en-US" altLang="en-US"/>
              <a:t>subtree could be empty.)</a:t>
            </a:r>
          </a:p>
        </p:txBody>
      </p:sp>
      <p:grpSp>
        <p:nvGrpSpPr>
          <p:cNvPr id="8196" name="Group 3">
            <a:extLst>
              <a:ext uri="{FF2B5EF4-FFF2-40B4-BE49-F238E27FC236}">
                <a16:creationId xmlns:a16="http://schemas.microsoft.com/office/drawing/2014/main" id="{DB982594-4B03-194B-B07F-8CD019008F8B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186113"/>
            <a:ext cx="3198813" cy="2986087"/>
            <a:chOff x="3600" y="2150"/>
            <a:chExt cx="2015" cy="1881"/>
          </a:xfrm>
        </p:grpSpPr>
        <p:sp>
          <p:nvSpPr>
            <p:cNvPr id="5124" name="Oval 4">
              <a:extLst>
                <a:ext uri="{FF2B5EF4-FFF2-40B4-BE49-F238E27FC236}">
                  <a16:creationId xmlns:a16="http://schemas.microsoft.com/office/drawing/2014/main" id="{77D8B012-CD9D-3A4B-AA39-01A32253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" y="3699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7</a:t>
              </a:r>
            </a:p>
          </p:txBody>
        </p:sp>
        <p:sp>
          <p:nvSpPr>
            <p:cNvPr id="5125" name="Oval 5">
              <a:extLst>
                <a:ext uri="{FF2B5EF4-FFF2-40B4-BE49-F238E27FC236}">
                  <a16:creationId xmlns:a16="http://schemas.microsoft.com/office/drawing/2014/main" id="{D6387329-33C8-4142-912D-012140872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" y="3699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5126" name="Oval 6">
              <a:extLst>
                <a:ext uri="{FF2B5EF4-FFF2-40B4-BE49-F238E27FC236}">
                  <a16:creationId xmlns:a16="http://schemas.microsoft.com/office/drawing/2014/main" id="{0B2000A6-3F09-AB43-97AF-EC13430AB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" y="3098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3</a:t>
              </a:r>
            </a:p>
          </p:txBody>
        </p:sp>
        <p:sp>
          <p:nvSpPr>
            <p:cNvPr id="5127" name="Oval 7">
              <a:extLst>
                <a:ext uri="{FF2B5EF4-FFF2-40B4-BE49-F238E27FC236}">
                  <a16:creationId xmlns:a16="http://schemas.microsoft.com/office/drawing/2014/main" id="{CF99C849-5C02-EE4F-81A8-A397EF718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3098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</a:t>
              </a:r>
            </a:p>
          </p:txBody>
        </p:sp>
        <p:sp>
          <p:nvSpPr>
            <p:cNvPr id="5128" name="Oval 8">
              <a:extLst>
                <a:ext uri="{FF2B5EF4-FFF2-40B4-BE49-F238E27FC236}">
                  <a16:creationId xmlns:a16="http://schemas.microsoft.com/office/drawing/2014/main" id="{304D5D47-D4FF-7940-9B17-B31696D59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56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1</a:t>
              </a:r>
            </a:p>
          </p:txBody>
        </p:sp>
        <p:cxnSp>
          <p:nvCxnSpPr>
            <p:cNvPr id="8202" name="AutoShape 9">
              <a:extLst>
                <a:ext uri="{FF2B5EF4-FFF2-40B4-BE49-F238E27FC236}">
                  <a16:creationId xmlns:a16="http://schemas.microsoft.com/office/drawing/2014/main" id="{A8EFE313-097B-4741-BAF9-BBA725587C5B}"/>
                </a:ext>
              </a:extLst>
            </p:cNvPr>
            <p:cNvCxnSpPr>
              <a:cxnSpLocks noChangeShapeType="1"/>
              <a:stCxn id="5128" idx="3"/>
              <a:endCxn id="5127" idx="0"/>
            </p:cNvCxnSpPr>
            <p:nvPr/>
          </p:nvCxnSpPr>
          <p:spPr bwMode="auto">
            <a:xfrm flipH="1">
              <a:off x="4020" y="2866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3" name="AutoShape 10">
              <a:extLst>
                <a:ext uri="{FF2B5EF4-FFF2-40B4-BE49-F238E27FC236}">
                  <a16:creationId xmlns:a16="http://schemas.microsoft.com/office/drawing/2014/main" id="{7629534E-F779-9E48-BAA5-6DDF40083773}"/>
                </a:ext>
              </a:extLst>
            </p:cNvPr>
            <p:cNvCxnSpPr>
              <a:cxnSpLocks noChangeShapeType="1"/>
              <a:stCxn id="5128" idx="5"/>
              <a:endCxn id="5126" idx="0"/>
            </p:cNvCxnSpPr>
            <p:nvPr/>
          </p:nvCxnSpPr>
          <p:spPr bwMode="auto">
            <a:xfrm>
              <a:off x="4715" y="2848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4" name="AutoShape 11">
              <a:extLst>
                <a:ext uri="{FF2B5EF4-FFF2-40B4-BE49-F238E27FC236}">
                  <a16:creationId xmlns:a16="http://schemas.microsoft.com/office/drawing/2014/main" id="{F50D3A33-3813-2546-A477-9C84D8175180}"/>
                </a:ext>
              </a:extLst>
            </p:cNvPr>
            <p:cNvCxnSpPr>
              <a:cxnSpLocks noChangeShapeType="1"/>
              <a:stCxn id="5126" idx="3"/>
              <a:endCxn id="5125" idx="0"/>
            </p:cNvCxnSpPr>
            <p:nvPr/>
          </p:nvCxnSpPr>
          <p:spPr bwMode="auto">
            <a:xfrm flipH="1">
              <a:off x="4920" y="3382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AutoShape 12">
              <a:extLst>
                <a:ext uri="{FF2B5EF4-FFF2-40B4-BE49-F238E27FC236}">
                  <a16:creationId xmlns:a16="http://schemas.microsoft.com/office/drawing/2014/main" id="{E8883EBF-8FE9-8244-9A98-845549492CFA}"/>
                </a:ext>
              </a:extLst>
            </p:cNvPr>
            <p:cNvCxnSpPr>
              <a:cxnSpLocks noChangeShapeType="1"/>
              <a:stCxn id="5126" idx="5"/>
              <a:endCxn id="5124" idx="0"/>
            </p:cNvCxnSpPr>
            <p:nvPr/>
          </p:nvCxnSpPr>
          <p:spPr bwMode="auto">
            <a:xfrm>
              <a:off x="5297" y="3382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3" name="Oval 13">
              <a:extLst>
                <a:ext uri="{FF2B5EF4-FFF2-40B4-BE49-F238E27FC236}">
                  <a16:creationId xmlns:a16="http://schemas.microsoft.com/office/drawing/2014/main" id="{98366968-4BBA-7C40-B561-20A2FA2C9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" y="3699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5</a:t>
              </a:r>
            </a:p>
          </p:txBody>
        </p:sp>
        <p:sp>
          <p:nvSpPr>
            <p:cNvPr id="5134" name="Oval 14">
              <a:extLst>
                <a:ext uri="{FF2B5EF4-FFF2-40B4-BE49-F238E27FC236}">
                  <a16:creationId xmlns:a16="http://schemas.microsoft.com/office/drawing/2014/main" id="{96DD8454-F5F6-484C-8AAF-60DD8AC04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699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</a:t>
              </a:r>
            </a:p>
          </p:txBody>
        </p:sp>
        <p:cxnSp>
          <p:nvCxnSpPr>
            <p:cNvPr id="8208" name="AutoShape 15">
              <a:extLst>
                <a:ext uri="{FF2B5EF4-FFF2-40B4-BE49-F238E27FC236}">
                  <a16:creationId xmlns:a16="http://schemas.microsoft.com/office/drawing/2014/main" id="{2CA2FE34-7184-0247-B6E5-E2C3A1F265B1}"/>
                </a:ext>
              </a:extLst>
            </p:cNvPr>
            <p:cNvCxnSpPr>
              <a:cxnSpLocks noChangeShapeType="1"/>
              <a:stCxn id="5127" idx="3"/>
              <a:endCxn id="5134" idx="0"/>
            </p:cNvCxnSpPr>
            <p:nvPr/>
          </p:nvCxnSpPr>
          <p:spPr bwMode="auto">
            <a:xfrm flipH="1">
              <a:off x="3761" y="3382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9" name="AutoShape 16">
              <a:extLst>
                <a:ext uri="{FF2B5EF4-FFF2-40B4-BE49-F238E27FC236}">
                  <a16:creationId xmlns:a16="http://schemas.microsoft.com/office/drawing/2014/main" id="{D47C9F37-8746-D44F-9418-F08B92743328}"/>
                </a:ext>
              </a:extLst>
            </p:cNvPr>
            <p:cNvCxnSpPr>
              <a:cxnSpLocks noChangeShapeType="1"/>
              <a:stCxn id="5127" idx="5"/>
              <a:endCxn id="5133" idx="0"/>
            </p:cNvCxnSpPr>
            <p:nvPr/>
          </p:nvCxnSpPr>
          <p:spPr bwMode="auto">
            <a:xfrm>
              <a:off x="4135" y="3382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10" name="Text Box 17">
              <a:extLst>
                <a:ext uri="{FF2B5EF4-FFF2-40B4-BE49-F238E27FC236}">
                  <a16:creationId xmlns:a16="http://schemas.microsoft.com/office/drawing/2014/main" id="{80523939-0E2E-5343-B23E-79F6733D5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8211" name="AutoShape 18">
              <a:extLst>
                <a:ext uri="{FF2B5EF4-FFF2-40B4-BE49-F238E27FC236}">
                  <a16:creationId xmlns:a16="http://schemas.microsoft.com/office/drawing/2014/main" id="{8815DFEA-3C78-DB48-84F6-BBE328F91E67}"/>
                </a:ext>
              </a:extLst>
            </p:cNvPr>
            <p:cNvCxnSpPr>
              <a:cxnSpLocks noChangeShapeType="1"/>
              <a:stCxn id="8210" idx="2"/>
              <a:endCxn id="5128" idx="0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65901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30AB2C0-C518-1741-A58F-B70D3CA9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Recursive data structure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95A28CBF-89C7-C246-AA58-6899EF4E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i="1"/>
              <a:t>Recursive definition:</a:t>
            </a:r>
            <a:r>
              <a:rPr lang="en-US" altLang="en-US"/>
              <a:t> A tree is either: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empty (</a:t>
            </a:r>
            <a:r>
              <a:rPr lang="en-US" altLang="en-US">
                <a:latin typeface="Courier New" panose="02070309020205020404" pitchFamily="49" charset="0"/>
              </a:rPr>
              <a:t>null</a:t>
            </a:r>
            <a:r>
              <a:rPr lang="en-US" altLang="en-US"/>
              <a:t>), or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root</a:t>
            </a:r>
            <a:r>
              <a:rPr lang="en-US" altLang="en-US"/>
              <a:t> node that contains: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data</a:t>
            </a:r>
            <a:r>
              <a:rPr lang="en-US" altLang="en-US"/>
              <a:t>, 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left</a:t>
            </a:r>
            <a:r>
              <a:rPr lang="en-US" altLang="en-US"/>
              <a:t> tree, and</a:t>
            </a:r>
          </a:p>
          <a:p>
            <a:pPr marL="912813" lvl="2" indent="-174625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</a:t>
            </a:r>
            <a:r>
              <a:rPr lang="en-US" altLang="en-US" b="1"/>
              <a:t>right</a:t>
            </a:r>
            <a:r>
              <a:rPr lang="en-US" altLang="en-US"/>
              <a:t> tree</a:t>
            </a:r>
          </a:p>
          <a:p>
            <a:pPr marL="230188" indent="-230188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/>
          </a:p>
        </p:txBody>
      </p:sp>
      <p:grpSp>
        <p:nvGrpSpPr>
          <p:cNvPr id="10244" name="Group 3">
            <a:extLst>
              <a:ext uri="{FF2B5EF4-FFF2-40B4-BE49-F238E27FC236}">
                <a16:creationId xmlns:a16="http://schemas.microsoft.com/office/drawing/2014/main" id="{DB7C71C6-979A-0F4E-A7E5-ED1546C526D0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862388"/>
            <a:ext cx="635000" cy="657225"/>
            <a:chOff x="4399" y="2150"/>
            <a:chExt cx="400" cy="414"/>
          </a:xfrm>
        </p:grpSpPr>
        <p:sp>
          <p:nvSpPr>
            <p:cNvPr id="10268" name="Text Box 17">
              <a:extLst>
                <a:ext uri="{FF2B5EF4-FFF2-40B4-BE49-F238E27FC236}">
                  <a16:creationId xmlns:a16="http://schemas.microsoft.com/office/drawing/2014/main" id="{B1CDF20B-B776-9449-8DDD-6EA8B7503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10269" name="AutoShape 18">
              <a:extLst>
                <a:ext uri="{FF2B5EF4-FFF2-40B4-BE49-F238E27FC236}">
                  <a16:creationId xmlns:a16="http://schemas.microsoft.com/office/drawing/2014/main" id="{5ACDFC2D-5838-124E-BE14-709564215521}"/>
                </a:ext>
              </a:extLst>
            </p:cNvPr>
            <p:cNvCxnSpPr>
              <a:cxnSpLocks noChangeShapeType="1"/>
              <a:stCxn id="10268" idx="2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5" name="Group 3">
            <a:extLst>
              <a:ext uri="{FF2B5EF4-FFF2-40B4-BE49-F238E27FC236}">
                <a16:creationId xmlns:a16="http://schemas.microsoft.com/office/drawing/2014/main" id="{97138B35-DAF6-A941-A258-48DCC4B0E159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862388"/>
            <a:ext cx="635000" cy="1185862"/>
            <a:chOff x="4399" y="2150"/>
            <a:chExt cx="400" cy="747"/>
          </a:xfrm>
        </p:grpSpPr>
        <p:sp>
          <p:nvSpPr>
            <p:cNvPr id="10265" name="Oval 8">
              <a:extLst>
                <a:ext uri="{FF2B5EF4-FFF2-40B4-BE49-F238E27FC236}">
                  <a16:creationId xmlns:a16="http://schemas.microsoft.com/office/drawing/2014/main" id="{B13003E1-18B7-6448-AA15-62FBC9C5B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56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1</a:t>
              </a:r>
            </a:p>
          </p:txBody>
        </p:sp>
        <p:sp>
          <p:nvSpPr>
            <p:cNvPr id="10266" name="Text Box 17">
              <a:extLst>
                <a:ext uri="{FF2B5EF4-FFF2-40B4-BE49-F238E27FC236}">
                  <a16:creationId xmlns:a16="http://schemas.microsoft.com/office/drawing/2014/main" id="{F622F58C-7BB4-B74D-A2A1-8427D339E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10267" name="AutoShape 18">
              <a:extLst>
                <a:ext uri="{FF2B5EF4-FFF2-40B4-BE49-F238E27FC236}">
                  <a16:creationId xmlns:a16="http://schemas.microsoft.com/office/drawing/2014/main" id="{0428960F-7017-4040-9F30-16767B908022}"/>
                </a:ext>
              </a:extLst>
            </p:cNvPr>
            <p:cNvCxnSpPr>
              <a:cxnSpLocks noChangeShapeType="1"/>
              <a:stCxn id="10266" idx="2"/>
              <a:endCxn id="10265" idx="0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6" name="Group 3">
            <a:extLst>
              <a:ext uri="{FF2B5EF4-FFF2-40B4-BE49-F238E27FC236}">
                <a16:creationId xmlns:a16="http://schemas.microsoft.com/office/drawing/2014/main" id="{BBC96E67-026D-7D4C-9565-B5DACBAB1E43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862388"/>
            <a:ext cx="1493838" cy="2033587"/>
            <a:chOff x="3858" y="2150"/>
            <a:chExt cx="941" cy="1281"/>
          </a:xfrm>
        </p:grpSpPr>
        <p:sp>
          <p:nvSpPr>
            <p:cNvPr id="10260" name="Oval 7">
              <a:extLst>
                <a:ext uri="{FF2B5EF4-FFF2-40B4-BE49-F238E27FC236}">
                  <a16:creationId xmlns:a16="http://schemas.microsoft.com/office/drawing/2014/main" id="{772153AA-6A92-8748-9F6B-44744F4D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3098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2</a:t>
              </a:r>
            </a:p>
          </p:txBody>
        </p:sp>
        <p:sp>
          <p:nvSpPr>
            <p:cNvPr id="10261" name="Oval 8">
              <a:extLst>
                <a:ext uri="{FF2B5EF4-FFF2-40B4-BE49-F238E27FC236}">
                  <a16:creationId xmlns:a16="http://schemas.microsoft.com/office/drawing/2014/main" id="{163F250A-D6E8-534F-B563-8DB055E9A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56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1</a:t>
              </a:r>
            </a:p>
          </p:txBody>
        </p:sp>
        <p:cxnSp>
          <p:nvCxnSpPr>
            <p:cNvPr id="10262" name="AutoShape 9">
              <a:extLst>
                <a:ext uri="{FF2B5EF4-FFF2-40B4-BE49-F238E27FC236}">
                  <a16:creationId xmlns:a16="http://schemas.microsoft.com/office/drawing/2014/main" id="{F202153B-8890-AD4D-9E80-EF919C559D9C}"/>
                </a:ext>
              </a:extLst>
            </p:cNvPr>
            <p:cNvCxnSpPr>
              <a:cxnSpLocks noChangeShapeType="1"/>
              <a:stCxn id="10261" idx="3"/>
              <a:endCxn id="10260" idx="0"/>
            </p:cNvCxnSpPr>
            <p:nvPr/>
          </p:nvCxnSpPr>
          <p:spPr bwMode="auto">
            <a:xfrm flipH="1">
              <a:off x="4020" y="2866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3" name="Text Box 17">
              <a:extLst>
                <a:ext uri="{FF2B5EF4-FFF2-40B4-BE49-F238E27FC236}">
                  <a16:creationId xmlns:a16="http://schemas.microsoft.com/office/drawing/2014/main" id="{087E48EE-B98C-BD40-91E4-E7AA05041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10264" name="AutoShape 18">
              <a:extLst>
                <a:ext uri="{FF2B5EF4-FFF2-40B4-BE49-F238E27FC236}">
                  <a16:creationId xmlns:a16="http://schemas.microsoft.com/office/drawing/2014/main" id="{167FFFFF-0A30-6945-B484-E29E45D6855E}"/>
                </a:ext>
              </a:extLst>
            </p:cNvPr>
            <p:cNvCxnSpPr>
              <a:cxnSpLocks noChangeShapeType="1"/>
              <a:stCxn id="10263" idx="2"/>
              <a:endCxn id="10261" idx="0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7" name="Group 3">
            <a:extLst>
              <a:ext uri="{FF2B5EF4-FFF2-40B4-BE49-F238E27FC236}">
                <a16:creationId xmlns:a16="http://schemas.microsoft.com/office/drawing/2014/main" id="{B4E18FB2-C7B9-D848-8203-4222457A7302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3838575"/>
            <a:ext cx="1931988" cy="2987675"/>
            <a:chOff x="4399" y="2150"/>
            <a:chExt cx="1217" cy="1882"/>
          </a:xfrm>
        </p:grpSpPr>
        <p:sp>
          <p:nvSpPr>
            <p:cNvPr id="10253" name="Oval 4">
              <a:extLst>
                <a:ext uri="{FF2B5EF4-FFF2-40B4-BE49-F238E27FC236}">
                  <a16:creationId xmlns:a16="http://schemas.microsoft.com/office/drawing/2014/main" id="{5B3004BB-6D7C-4D49-98D2-FA56B13A1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" y="3699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7</a:t>
              </a:r>
            </a:p>
          </p:txBody>
        </p:sp>
        <p:sp>
          <p:nvSpPr>
            <p:cNvPr id="10254" name="Oval 6">
              <a:extLst>
                <a:ext uri="{FF2B5EF4-FFF2-40B4-BE49-F238E27FC236}">
                  <a16:creationId xmlns:a16="http://schemas.microsoft.com/office/drawing/2014/main" id="{FDBCD67B-A423-5B48-BC27-3C4D28C4A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" y="3098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3</a:t>
              </a:r>
            </a:p>
          </p:txBody>
        </p:sp>
        <p:sp>
          <p:nvSpPr>
            <p:cNvPr id="10255" name="Oval 8">
              <a:extLst>
                <a:ext uri="{FF2B5EF4-FFF2-40B4-BE49-F238E27FC236}">
                  <a16:creationId xmlns:a16="http://schemas.microsoft.com/office/drawing/2014/main" id="{280FE01F-D9E4-344C-82A8-E31619C2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56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E1F2F3"/>
                </a:gs>
                <a:gs pos="100000">
                  <a:srgbClr val="A1ADAE"/>
                </a:gs>
              </a:gsLst>
              <a:lin ang="27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1</a:t>
              </a:r>
            </a:p>
          </p:txBody>
        </p:sp>
        <p:cxnSp>
          <p:nvCxnSpPr>
            <p:cNvPr id="10256" name="AutoShape 10">
              <a:extLst>
                <a:ext uri="{FF2B5EF4-FFF2-40B4-BE49-F238E27FC236}">
                  <a16:creationId xmlns:a16="http://schemas.microsoft.com/office/drawing/2014/main" id="{64F5E87D-7BF5-6540-86F3-11AD9F7C5996}"/>
                </a:ext>
              </a:extLst>
            </p:cNvPr>
            <p:cNvCxnSpPr>
              <a:cxnSpLocks noChangeShapeType="1"/>
              <a:stCxn id="10255" idx="5"/>
              <a:endCxn id="10254" idx="0"/>
            </p:cNvCxnSpPr>
            <p:nvPr/>
          </p:nvCxnSpPr>
          <p:spPr bwMode="auto">
            <a:xfrm>
              <a:off x="4715" y="2848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7" name="AutoShape 12">
              <a:extLst>
                <a:ext uri="{FF2B5EF4-FFF2-40B4-BE49-F238E27FC236}">
                  <a16:creationId xmlns:a16="http://schemas.microsoft.com/office/drawing/2014/main" id="{2F5F2AB1-C47C-5F41-93DB-34CC9694F182}"/>
                </a:ext>
              </a:extLst>
            </p:cNvPr>
            <p:cNvCxnSpPr>
              <a:cxnSpLocks noChangeShapeType="1"/>
              <a:stCxn id="10254" idx="5"/>
              <a:endCxn id="10253" idx="0"/>
            </p:cNvCxnSpPr>
            <p:nvPr/>
          </p:nvCxnSpPr>
          <p:spPr bwMode="auto">
            <a:xfrm>
              <a:off x="5297" y="3382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8" name="Text Box 17">
              <a:extLst>
                <a:ext uri="{FF2B5EF4-FFF2-40B4-BE49-F238E27FC236}">
                  <a16:creationId xmlns:a16="http://schemas.microsoft.com/office/drawing/2014/main" id="{6A803657-0A2A-A04D-B5FC-00CF97B0D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10259" name="AutoShape 18">
              <a:extLst>
                <a:ext uri="{FF2B5EF4-FFF2-40B4-BE49-F238E27FC236}">
                  <a16:creationId xmlns:a16="http://schemas.microsoft.com/office/drawing/2014/main" id="{46614E3B-23C9-B848-A3CE-2C3CA2E966BC}"/>
                </a:ext>
              </a:extLst>
            </p:cNvPr>
            <p:cNvCxnSpPr>
              <a:cxnSpLocks noChangeShapeType="1"/>
              <a:stCxn id="10258" idx="2"/>
              <a:endCxn id="10255" idx="0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48" name="Oval 6">
            <a:extLst>
              <a:ext uri="{FF2B5EF4-FFF2-40B4-BE49-F238E27FC236}">
                <a16:creationId xmlns:a16="http://schemas.microsoft.com/office/drawing/2014/main" id="{3716DD9E-CCFE-174D-B18B-D0E2A1901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5367338"/>
            <a:ext cx="512762" cy="528637"/>
          </a:xfrm>
          <a:prstGeom prst="ellipse">
            <a:avLst/>
          </a:prstGeom>
          <a:gradFill rotWithShape="0">
            <a:gsLst>
              <a:gs pos="0">
                <a:srgbClr val="E1F2F3"/>
              </a:gs>
              <a:gs pos="100000">
                <a:srgbClr val="A1ADAE"/>
              </a:gs>
            </a:gsLst>
            <a:lin ang="2700000" scaled="1"/>
          </a:gradFill>
          <a:ln w="381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3</a:t>
            </a:r>
          </a:p>
        </p:txBody>
      </p:sp>
      <p:sp>
        <p:nvSpPr>
          <p:cNvPr id="10249" name="Oval 8">
            <a:extLst>
              <a:ext uri="{FF2B5EF4-FFF2-40B4-BE49-F238E27FC236}">
                <a16:creationId xmlns:a16="http://schemas.microsoft.com/office/drawing/2014/main" id="{9D2D6AD7-113F-7C42-AE6C-DC474386C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4519613"/>
            <a:ext cx="511175" cy="528637"/>
          </a:xfrm>
          <a:prstGeom prst="ellipse">
            <a:avLst/>
          </a:prstGeom>
          <a:gradFill rotWithShape="0">
            <a:gsLst>
              <a:gs pos="0">
                <a:srgbClr val="E1F2F3"/>
              </a:gs>
              <a:gs pos="100000">
                <a:srgbClr val="A1ADAE"/>
              </a:gs>
            </a:gsLst>
            <a:lin ang="2700000" scaled="1"/>
          </a:gradFill>
          <a:ln w="381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1</a:t>
            </a:r>
          </a:p>
        </p:txBody>
      </p:sp>
      <p:cxnSp>
        <p:nvCxnSpPr>
          <p:cNvPr id="10250" name="AutoShape 10">
            <a:extLst>
              <a:ext uri="{FF2B5EF4-FFF2-40B4-BE49-F238E27FC236}">
                <a16:creationId xmlns:a16="http://schemas.microsoft.com/office/drawing/2014/main" id="{33C15545-E160-2441-8CD9-9BE31EF0FC35}"/>
              </a:ext>
            </a:extLst>
          </p:cNvPr>
          <p:cNvCxnSpPr>
            <a:cxnSpLocks noChangeShapeType="1"/>
            <a:stCxn id="10249" idx="5"/>
            <a:endCxn id="10248" idx="0"/>
          </p:cNvCxnSpPr>
          <p:nvPr/>
        </p:nvCxnSpPr>
        <p:spPr bwMode="auto">
          <a:xfrm>
            <a:off x="5897563" y="4970463"/>
            <a:ext cx="742950" cy="396875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1" name="Text Box 17">
            <a:extLst>
              <a:ext uri="{FF2B5EF4-FFF2-40B4-BE49-F238E27FC236}">
                <a16:creationId xmlns:a16="http://schemas.microsoft.com/office/drawing/2014/main" id="{D5D24E0D-F18D-A644-BE09-845ECA1A8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3862388"/>
            <a:ext cx="6350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20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root</a:t>
            </a:r>
          </a:p>
        </p:txBody>
      </p:sp>
      <p:cxnSp>
        <p:nvCxnSpPr>
          <p:cNvPr id="10252" name="AutoShape 18">
            <a:extLst>
              <a:ext uri="{FF2B5EF4-FFF2-40B4-BE49-F238E27FC236}">
                <a16:creationId xmlns:a16="http://schemas.microsoft.com/office/drawing/2014/main" id="{041F2A63-AB6E-EF42-AFD6-588525B548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00713" y="4243388"/>
            <a:ext cx="3175" cy="258762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1638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3BAA7338-BC8E-2E44-AAB0-A64A16144A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Terminology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E708456-AB6A-AC41-9515-D4DC8FA363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node</a:t>
            </a:r>
            <a:r>
              <a:rPr lang="en-US" altLang="en-US"/>
              <a:t>: an object containing a data value and left/right children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root</a:t>
            </a:r>
            <a:r>
              <a:rPr lang="en-US" altLang="en-US"/>
              <a:t>: topmost node of a tree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leaf</a:t>
            </a:r>
            <a:r>
              <a:rPr lang="en-US" altLang="en-US"/>
              <a:t>: a node that has no children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branch</a:t>
            </a:r>
            <a:r>
              <a:rPr lang="en-US" altLang="en-US"/>
              <a:t>: any internal node;  neither the root nor a leaf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 b="1"/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parent</a:t>
            </a:r>
            <a:r>
              <a:rPr lang="en-US" altLang="en-US"/>
              <a:t>: a node that refers to this one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child</a:t>
            </a:r>
            <a:r>
              <a:rPr lang="en-US" altLang="en-US"/>
              <a:t>: a node that this node refers to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/>
              <a:t>sibling</a:t>
            </a:r>
            <a:r>
              <a:rPr lang="en-US" altLang="en-US"/>
              <a:t>: a node with a common parent</a:t>
            </a:r>
          </a:p>
          <a:p>
            <a:pPr lvl="1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800"/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/>
              <a:t>subtree</a:t>
            </a:r>
            <a:r>
              <a:rPr lang="en-US" altLang="en-US" sz="2000"/>
              <a:t>: the smaller tree of nodes on</a:t>
            </a:r>
            <a:br>
              <a:rPr lang="en-US" altLang="en-US" sz="2000"/>
            </a:br>
            <a:r>
              <a:rPr lang="en-US" altLang="en-US" sz="2000"/>
              <a:t>	the left or right of the current node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/>
              <a:t>height</a:t>
            </a:r>
            <a:r>
              <a:rPr lang="en-US" altLang="en-US" sz="2000"/>
              <a:t>: length of the longest path</a:t>
            </a:r>
            <a:br>
              <a:rPr lang="en-US" altLang="en-US" sz="2000"/>
            </a:br>
            <a:r>
              <a:rPr lang="en-US" altLang="en-US" sz="2000"/>
              <a:t>	from the root to any node</a:t>
            </a:r>
          </a:p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/>
              <a:t>level</a:t>
            </a:r>
            <a:r>
              <a:rPr lang="en-US" altLang="en-US" sz="2000"/>
              <a:t> or </a:t>
            </a:r>
            <a:r>
              <a:rPr lang="en-US" altLang="en-US" sz="2000" b="1"/>
              <a:t>depth</a:t>
            </a:r>
            <a:r>
              <a:rPr lang="en-US" altLang="en-US" sz="2000"/>
              <a:t>: length of the path</a:t>
            </a:r>
            <a:br>
              <a:rPr lang="en-US" altLang="en-US" sz="2000"/>
            </a:br>
            <a:r>
              <a:rPr lang="en-US" altLang="en-US" sz="2000"/>
              <a:t>	from a root to a given node</a:t>
            </a:r>
          </a:p>
        </p:txBody>
      </p:sp>
      <p:grpSp>
        <p:nvGrpSpPr>
          <p:cNvPr id="11268" name="Group 3">
            <a:extLst>
              <a:ext uri="{FF2B5EF4-FFF2-40B4-BE49-F238E27FC236}">
                <a16:creationId xmlns:a16="http://schemas.microsoft.com/office/drawing/2014/main" id="{D39F8F75-BDC9-634F-9E16-836E152B013F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2971800"/>
            <a:ext cx="3198813" cy="2986088"/>
            <a:chOff x="3600" y="2150"/>
            <a:chExt cx="2015" cy="1881"/>
          </a:xfrm>
        </p:grpSpPr>
        <p:sp>
          <p:nvSpPr>
            <p:cNvPr id="7172" name="Oval 4">
              <a:extLst>
                <a:ext uri="{FF2B5EF4-FFF2-40B4-BE49-F238E27FC236}">
                  <a16:creationId xmlns:a16="http://schemas.microsoft.com/office/drawing/2014/main" id="{4FBCB636-817A-704D-B91A-576E64FA2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" y="3699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7</a:t>
              </a:r>
            </a:p>
          </p:txBody>
        </p:sp>
        <p:sp>
          <p:nvSpPr>
            <p:cNvPr id="7173" name="Oval 5">
              <a:extLst>
                <a:ext uri="{FF2B5EF4-FFF2-40B4-BE49-F238E27FC236}">
                  <a16:creationId xmlns:a16="http://schemas.microsoft.com/office/drawing/2014/main" id="{2BA3F4C4-43B1-CF49-B383-350C44545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" y="3699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6</a:t>
              </a:r>
            </a:p>
          </p:txBody>
        </p:sp>
        <p:sp>
          <p:nvSpPr>
            <p:cNvPr id="7174" name="Oval 6">
              <a:extLst>
                <a:ext uri="{FF2B5EF4-FFF2-40B4-BE49-F238E27FC236}">
                  <a16:creationId xmlns:a16="http://schemas.microsoft.com/office/drawing/2014/main" id="{324BC306-D85B-6542-A992-6AF32E400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" y="3098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3</a:t>
              </a:r>
            </a:p>
          </p:txBody>
        </p:sp>
        <p:sp>
          <p:nvSpPr>
            <p:cNvPr id="7175" name="Oval 7">
              <a:extLst>
                <a:ext uri="{FF2B5EF4-FFF2-40B4-BE49-F238E27FC236}">
                  <a16:creationId xmlns:a16="http://schemas.microsoft.com/office/drawing/2014/main" id="{2CF30CAC-9D38-FB4F-BA6D-08964490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" y="3098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2</a:t>
              </a:r>
            </a:p>
          </p:txBody>
        </p:sp>
        <p:sp>
          <p:nvSpPr>
            <p:cNvPr id="7176" name="Oval 8">
              <a:extLst>
                <a:ext uri="{FF2B5EF4-FFF2-40B4-BE49-F238E27FC236}">
                  <a16:creationId xmlns:a16="http://schemas.microsoft.com/office/drawing/2014/main" id="{B8C3D191-0041-C448-8178-C35B3729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2564"/>
              <a:ext cx="322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1</a:t>
              </a:r>
            </a:p>
          </p:txBody>
        </p:sp>
        <p:cxnSp>
          <p:nvCxnSpPr>
            <p:cNvPr id="11279" name="AutoShape 9">
              <a:extLst>
                <a:ext uri="{FF2B5EF4-FFF2-40B4-BE49-F238E27FC236}">
                  <a16:creationId xmlns:a16="http://schemas.microsoft.com/office/drawing/2014/main" id="{ADFA0B54-938C-4848-ACAF-2A03B384C231}"/>
                </a:ext>
              </a:extLst>
            </p:cNvPr>
            <p:cNvCxnSpPr>
              <a:cxnSpLocks noChangeShapeType="1"/>
              <a:stCxn id="7176" idx="3"/>
              <a:endCxn id="7175" idx="0"/>
            </p:cNvCxnSpPr>
            <p:nvPr/>
          </p:nvCxnSpPr>
          <p:spPr bwMode="auto">
            <a:xfrm flipH="1">
              <a:off x="4020" y="2866"/>
              <a:ext cx="467" cy="215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0" name="AutoShape 10">
              <a:extLst>
                <a:ext uri="{FF2B5EF4-FFF2-40B4-BE49-F238E27FC236}">
                  <a16:creationId xmlns:a16="http://schemas.microsoft.com/office/drawing/2014/main" id="{3B078306-71F6-764D-B12D-AD0E364B0E3F}"/>
                </a:ext>
              </a:extLst>
            </p:cNvPr>
            <p:cNvCxnSpPr>
              <a:cxnSpLocks noChangeShapeType="1"/>
              <a:stCxn id="7176" idx="5"/>
              <a:endCxn id="7174" idx="0"/>
            </p:cNvCxnSpPr>
            <p:nvPr/>
          </p:nvCxnSpPr>
          <p:spPr bwMode="auto">
            <a:xfrm>
              <a:off x="4715" y="2848"/>
              <a:ext cx="468" cy="2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AutoShape 11">
              <a:extLst>
                <a:ext uri="{FF2B5EF4-FFF2-40B4-BE49-F238E27FC236}">
                  <a16:creationId xmlns:a16="http://schemas.microsoft.com/office/drawing/2014/main" id="{1A9F0BD0-D355-9747-8445-642C1136BF97}"/>
                </a:ext>
              </a:extLst>
            </p:cNvPr>
            <p:cNvCxnSpPr>
              <a:cxnSpLocks noChangeShapeType="1"/>
              <a:stCxn id="7174" idx="3"/>
              <a:endCxn id="7173" idx="0"/>
            </p:cNvCxnSpPr>
            <p:nvPr/>
          </p:nvCxnSpPr>
          <p:spPr bwMode="auto">
            <a:xfrm flipH="1">
              <a:off x="4920" y="3382"/>
              <a:ext cx="147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AutoShape 12">
              <a:extLst>
                <a:ext uri="{FF2B5EF4-FFF2-40B4-BE49-F238E27FC236}">
                  <a16:creationId xmlns:a16="http://schemas.microsoft.com/office/drawing/2014/main" id="{C4F80377-7B23-984C-A703-6416F0464BB4}"/>
                </a:ext>
              </a:extLst>
            </p:cNvPr>
            <p:cNvCxnSpPr>
              <a:cxnSpLocks noChangeShapeType="1"/>
              <a:stCxn id="7174" idx="5"/>
              <a:endCxn id="7172" idx="0"/>
            </p:cNvCxnSpPr>
            <p:nvPr/>
          </p:nvCxnSpPr>
          <p:spPr bwMode="auto">
            <a:xfrm>
              <a:off x="5297" y="3382"/>
              <a:ext cx="158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81" name="Oval 13">
              <a:extLst>
                <a:ext uri="{FF2B5EF4-FFF2-40B4-BE49-F238E27FC236}">
                  <a16:creationId xmlns:a16="http://schemas.microsoft.com/office/drawing/2014/main" id="{A8259347-0C24-5745-97A7-4EB32A675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" y="3699"/>
              <a:ext cx="324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5</a:t>
              </a:r>
            </a:p>
          </p:txBody>
        </p:sp>
        <p:sp>
          <p:nvSpPr>
            <p:cNvPr id="7182" name="Oval 14">
              <a:extLst>
                <a:ext uri="{FF2B5EF4-FFF2-40B4-BE49-F238E27FC236}">
                  <a16:creationId xmlns:a16="http://schemas.microsoft.com/office/drawing/2014/main" id="{E6001A4A-8156-EE4F-82AC-5113B2BF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699"/>
              <a:ext cx="323" cy="333"/>
            </a:xfrm>
            <a:prstGeom prst="ellipse">
              <a:avLst/>
            </a:prstGeom>
            <a:gradFill rotWithShape="0">
              <a:gsLst>
                <a:gs pos="0">
                  <a:srgbClr val="A1ADAE"/>
                </a:gs>
                <a:gs pos="100000">
                  <a:srgbClr val="E1F2F3"/>
                </a:gs>
              </a:gsLst>
              <a:lin ang="13500000" scaled="1"/>
            </a:gradFill>
            <a:ln w="381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0000" tIns="46800" rIns="9000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400">
                  <a:solidFill>
                    <a:srgbClr val="000000"/>
                  </a:solidFill>
                  <a:latin typeface="Tahoma" charset="0"/>
                  <a:ea typeface="+mn-ea"/>
                </a:rPr>
                <a:t>4</a:t>
              </a:r>
            </a:p>
          </p:txBody>
        </p:sp>
        <p:cxnSp>
          <p:nvCxnSpPr>
            <p:cNvPr id="11285" name="AutoShape 15">
              <a:extLst>
                <a:ext uri="{FF2B5EF4-FFF2-40B4-BE49-F238E27FC236}">
                  <a16:creationId xmlns:a16="http://schemas.microsoft.com/office/drawing/2014/main" id="{F70E76C3-4858-FB40-B8E2-CEE0960B04A9}"/>
                </a:ext>
              </a:extLst>
            </p:cNvPr>
            <p:cNvCxnSpPr>
              <a:cxnSpLocks noChangeShapeType="1"/>
              <a:stCxn id="7175" idx="3"/>
              <a:endCxn id="7182" idx="0"/>
            </p:cNvCxnSpPr>
            <p:nvPr/>
          </p:nvCxnSpPr>
          <p:spPr bwMode="auto">
            <a:xfrm flipH="1">
              <a:off x="3761" y="3382"/>
              <a:ext cx="144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6" name="AutoShape 16">
              <a:extLst>
                <a:ext uri="{FF2B5EF4-FFF2-40B4-BE49-F238E27FC236}">
                  <a16:creationId xmlns:a16="http://schemas.microsoft.com/office/drawing/2014/main" id="{D63AF33B-C391-5648-B456-E16A4B6A06D8}"/>
                </a:ext>
              </a:extLst>
            </p:cNvPr>
            <p:cNvCxnSpPr>
              <a:cxnSpLocks noChangeShapeType="1"/>
              <a:stCxn id="7175" idx="5"/>
              <a:endCxn id="7181" idx="0"/>
            </p:cNvCxnSpPr>
            <p:nvPr/>
          </p:nvCxnSpPr>
          <p:spPr bwMode="auto">
            <a:xfrm>
              <a:off x="4135" y="3382"/>
              <a:ext cx="161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7" name="Text Box 17">
              <a:extLst>
                <a:ext uri="{FF2B5EF4-FFF2-40B4-BE49-F238E27FC236}">
                  <a16:creationId xmlns:a16="http://schemas.microsoft.com/office/drawing/2014/main" id="{987AEEA5-C40E-E646-BD16-4811388D4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9" y="2150"/>
              <a:ext cx="40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DejaVu Sans"/>
                  <a:cs typeface="DejaVu Sans"/>
                </a:rPr>
                <a:t>root</a:t>
              </a:r>
            </a:p>
          </p:txBody>
        </p:sp>
        <p:cxnSp>
          <p:nvCxnSpPr>
            <p:cNvPr id="11288" name="AutoShape 18">
              <a:extLst>
                <a:ext uri="{FF2B5EF4-FFF2-40B4-BE49-F238E27FC236}">
                  <a16:creationId xmlns:a16="http://schemas.microsoft.com/office/drawing/2014/main" id="{D4DAC598-3163-184E-83F9-B7D0A3C6C2B6}"/>
                </a:ext>
              </a:extLst>
            </p:cNvPr>
            <p:cNvCxnSpPr>
              <a:cxnSpLocks noChangeShapeType="1"/>
              <a:stCxn id="11287" idx="2"/>
              <a:endCxn id="7176" idx="0"/>
            </p:cNvCxnSpPr>
            <p:nvPr/>
          </p:nvCxnSpPr>
          <p:spPr bwMode="auto">
            <a:xfrm>
              <a:off x="4599" y="2401"/>
              <a:ext cx="2" cy="16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88" name="Line 20">
            <a:extLst>
              <a:ext uri="{FF2B5EF4-FFF2-40B4-BE49-F238E27FC236}">
                <a16:creationId xmlns:a16="http://schemas.microsoft.com/office/drawing/2014/main" id="{DEE51AC9-45D1-9347-8EDF-20B8A3F4D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7950" y="3673475"/>
            <a:ext cx="1588" cy="2286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1270" name="Text Box 21">
            <a:extLst>
              <a:ext uri="{FF2B5EF4-FFF2-40B4-BE49-F238E27FC236}">
                <a16:creationId xmlns:a16="http://schemas.microsoft.com/office/drawing/2014/main" id="{BD6ED85D-815C-FB46-8F47-B9AC518C1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400" y="3368675"/>
            <a:ext cx="1125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height = 3</a:t>
            </a:r>
          </a:p>
        </p:txBody>
      </p:sp>
      <p:sp>
        <p:nvSpPr>
          <p:cNvPr id="11271" name="Text Box 22">
            <a:extLst>
              <a:ext uri="{FF2B5EF4-FFF2-40B4-BE49-F238E27FC236}">
                <a16:creationId xmlns:a16="http://schemas.microsoft.com/office/drawing/2014/main" id="{1996A993-367D-7441-8322-02AFF269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50" y="3687763"/>
            <a:ext cx="692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level 1</a:t>
            </a:r>
          </a:p>
        </p:txBody>
      </p:sp>
      <p:sp>
        <p:nvSpPr>
          <p:cNvPr id="11272" name="Text Box 23">
            <a:extLst>
              <a:ext uri="{FF2B5EF4-FFF2-40B4-BE49-F238E27FC236}">
                <a16:creationId xmlns:a16="http://schemas.microsoft.com/office/drawing/2014/main" id="{352E87EA-D084-7146-B9BF-0071FD6BB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565650"/>
            <a:ext cx="692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level 2</a:t>
            </a:r>
          </a:p>
        </p:txBody>
      </p:sp>
      <p:sp>
        <p:nvSpPr>
          <p:cNvPr id="11273" name="Text Box 24">
            <a:extLst>
              <a:ext uri="{FF2B5EF4-FFF2-40B4-BE49-F238E27FC236}">
                <a16:creationId xmlns:a16="http://schemas.microsoft.com/office/drawing/2014/main" id="{F053E094-0C19-7A4E-BFD5-805D8D814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578475"/>
            <a:ext cx="692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000000"/>
                </a:solidFill>
                <a:latin typeface="Tahoma" panose="020B0604030504040204" pitchFamily="34" charset="0"/>
                <a:ea typeface="DejaVu Sans"/>
                <a:cs typeface="DejaVu Sans"/>
              </a:rPr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198383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3DB69E7D-95A4-294C-B3CF-06ECEE1C50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A tree node for integers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417115BC-23ED-5044-B500-E1999015FF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230188" indent="-230188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A basic </a:t>
            </a:r>
            <a:r>
              <a:rPr lang="en-US" altLang="en-US" b="1"/>
              <a:t>tree node object</a:t>
            </a:r>
            <a:r>
              <a:rPr lang="en-US" altLang="en-US"/>
              <a:t> stores data, refers to left/right</a:t>
            </a:r>
          </a:p>
          <a:p>
            <a:pPr marL="623888" lvl="1" indent="-277813" eaLnBrk="1" hangingPunct="1">
              <a:buFont typeface="Tahoma" panose="020B060403050404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/>
              <a:t>Multiple nodes can be linked together into a larger tree</a:t>
            </a:r>
          </a:p>
        </p:txBody>
      </p:sp>
      <p:graphicFrame>
        <p:nvGraphicFramePr>
          <p:cNvPr id="9350" name="Group 134">
            <a:extLst>
              <a:ext uri="{FF2B5EF4-FFF2-40B4-BE49-F238E27FC236}">
                <a16:creationId xmlns:a16="http://schemas.microsoft.com/office/drawing/2014/main" id="{FC8F1645-77CF-584A-B56D-3EE4EF746FFF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2352675"/>
          <a:ext cx="2055813" cy="803275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184527988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82187993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94358385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left</a:t>
                      </a: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data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right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481225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42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30152"/>
                  </a:ext>
                </a:extLst>
              </a:tr>
            </a:tbl>
          </a:graphicData>
        </a:graphic>
      </p:graphicFrame>
      <p:graphicFrame>
        <p:nvGraphicFramePr>
          <p:cNvPr id="9351" name="Group 135">
            <a:extLst>
              <a:ext uri="{FF2B5EF4-FFF2-40B4-BE49-F238E27FC236}">
                <a16:creationId xmlns:a16="http://schemas.microsoft.com/office/drawing/2014/main" id="{D9F35206-E7FC-154F-83FC-DB5C57E6A141}"/>
              </a:ext>
            </a:extLst>
          </p:cNvPr>
          <p:cNvGraphicFramePr>
            <a:graphicFrameLocks noGrp="1"/>
          </p:cNvGraphicFramePr>
          <p:nvPr/>
        </p:nvGraphicFramePr>
        <p:xfrm>
          <a:off x="1908175" y="3495675"/>
          <a:ext cx="2055813" cy="803275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174791399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79307698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715255490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left</a:t>
                      </a: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data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right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98575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59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09146"/>
                  </a:ext>
                </a:extLst>
              </a:tr>
            </a:tbl>
          </a:graphicData>
        </a:graphic>
      </p:graphicFrame>
      <p:graphicFrame>
        <p:nvGraphicFramePr>
          <p:cNvPr id="9352" name="Group 136">
            <a:extLst>
              <a:ext uri="{FF2B5EF4-FFF2-40B4-BE49-F238E27FC236}">
                <a16:creationId xmlns:a16="http://schemas.microsoft.com/office/drawing/2014/main" id="{A4133B59-0AC0-4440-9D1B-93A7213D2EDF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3495675"/>
          <a:ext cx="2055813" cy="803275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3554721092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51551274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4003628159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left</a:t>
                      </a: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data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right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04056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27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279787"/>
                  </a:ext>
                </a:extLst>
              </a:tr>
            </a:tbl>
          </a:graphicData>
        </a:graphic>
      </p:graphicFrame>
      <p:graphicFrame>
        <p:nvGraphicFramePr>
          <p:cNvPr id="9353" name="Group 137">
            <a:extLst>
              <a:ext uri="{FF2B5EF4-FFF2-40B4-BE49-F238E27FC236}">
                <a16:creationId xmlns:a16="http://schemas.microsoft.com/office/drawing/2014/main" id="{F8BCDC24-C981-0944-A24F-B2117E1DEFFD}"/>
              </a:ext>
            </a:extLst>
          </p:cNvPr>
          <p:cNvGraphicFramePr>
            <a:graphicFrameLocks noGrp="1"/>
          </p:cNvGraphicFramePr>
          <p:nvPr/>
        </p:nvGraphicFramePr>
        <p:xfrm>
          <a:off x="6556375" y="4610100"/>
          <a:ext cx="2055813" cy="803275"/>
        </p:xfrm>
        <a:graphic>
          <a:graphicData uri="http://schemas.openxmlformats.org/drawingml/2006/table">
            <a:tbl>
              <a:tblPr/>
              <a:tblGrid>
                <a:gridCol w="676275">
                  <a:extLst>
                    <a:ext uri="{9D8B030D-6E8A-4147-A177-3AD203B41FA5}">
                      <a16:colId xmlns:a16="http://schemas.microsoft.com/office/drawing/2014/main" val="363579938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71247562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492032426"/>
                    </a:ext>
                  </a:extLst>
                </a:gridCol>
              </a:tblGrid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left</a:t>
                      </a: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data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right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452249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</a:rPr>
                        <a:t>86</a:t>
                      </a: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9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EB641B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9639D"/>
                        </a:buClr>
                        <a:buSzPct val="65000"/>
                        <a:buFont typeface="Wingdings 2" panose="05020102010507070707" pitchFamily="18" charset="2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5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0000" marR="90000" marT="46822" marB="46822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579"/>
                  </a:ext>
                </a:extLst>
              </a:tr>
            </a:tbl>
          </a:graphicData>
        </a:graphic>
      </p:graphicFrame>
      <p:sp>
        <p:nvSpPr>
          <p:cNvPr id="9339" name="Line 123">
            <a:extLst>
              <a:ext uri="{FF2B5EF4-FFF2-40B4-BE49-F238E27FC236}">
                <a16:creationId xmlns:a16="http://schemas.microsoft.com/office/drawing/2014/main" id="{65516F69-7A35-5240-8583-F9B0E7A65E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4013" y="2962275"/>
            <a:ext cx="993775" cy="533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0" name="Line 124">
            <a:extLst>
              <a:ext uri="{FF2B5EF4-FFF2-40B4-BE49-F238E27FC236}">
                <a16:creationId xmlns:a16="http://schemas.microsoft.com/office/drawing/2014/main" id="{E28B96CD-DCAE-DC4E-9783-BEA789D88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62275"/>
            <a:ext cx="990600" cy="533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1" name="Line 125">
            <a:extLst>
              <a:ext uri="{FF2B5EF4-FFF2-40B4-BE49-F238E27FC236}">
                <a16:creationId xmlns:a16="http://schemas.microsoft.com/office/drawing/2014/main" id="{2E6EEBCD-8327-8944-8EA0-EC61A8A19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105275"/>
            <a:ext cx="625475" cy="4873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2" name="Line 126">
            <a:extLst>
              <a:ext uri="{FF2B5EF4-FFF2-40B4-BE49-F238E27FC236}">
                <a16:creationId xmlns:a16="http://schemas.microsoft.com/office/drawing/2014/main" id="{5DC8E160-3048-2D48-8143-1A10E0220A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6213" y="3890963"/>
            <a:ext cx="688975" cy="385762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3" name="Line 127">
            <a:extLst>
              <a:ext uri="{FF2B5EF4-FFF2-40B4-BE49-F238E27FC236}">
                <a16:creationId xmlns:a16="http://schemas.microsoft.com/office/drawing/2014/main" id="{136A92C8-79EC-4C45-83F4-9982C853DA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5488" y="3895725"/>
            <a:ext cx="688975" cy="3857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4" name="Line 128">
            <a:extLst>
              <a:ext uri="{FF2B5EF4-FFF2-40B4-BE49-F238E27FC236}">
                <a16:creationId xmlns:a16="http://schemas.microsoft.com/office/drawing/2014/main" id="{B2AC7635-EAD7-304E-B5B1-61C0F01E76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97063" y="3895725"/>
            <a:ext cx="688975" cy="3857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7" name="Line 131">
            <a:extLst>
              <a:ext uri="{FF2B5EF4-FFF2-40B4-BE49-F238E27FC236}">
                <a16:creationId xmlns:a16="http://schemas.microsoft.com/office/drawing/2014/main" id="{27D7CEC7-0141-3F4B-A5DE-92ACE68E3F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5263" y="5013325"/>
            <a:ext cx="688975" cy="3857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348" name="Line 132">
            <a:extLst>
              <a:ext uri="{FF2B5EF4-FFF2-40B4-BE49-F238E27FC236}">
                <a16:creationId xmlns:a16="http://schemas.microsoft.com/office/drawing/2014/main" id="{A28C53AA-5DAB-8947-B3F3-5BE21E7E17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13688" y="5010150"/>
            <a:ext cx="688975" cy="3857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091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e143-13wi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6C7E9C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cse143-13wi.thmx</Template>
  <TotalTime>7305</TotalTime>
  <Words>10288</Words>
  <Application>Microsoft Macintosh PowerPoint</Application>
  <PresentationFormat>On-screen Show (4:3)</PresentationFormat>
  <Paragraphs>2746</Paragraphs>
  <Slides>130</Slides>
  <Notes>19</Notes>
  <HiddenSlides>43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Verdana</vt:lpstr>
      <vt:lpstr>MS PGothic</vt:lpstr>
      <vt:lpstr>Arial</vt:lpstr>
      <vt:lpstr>Wingdings 2</vt:lpstr>
      <vt:lpstr>Calibri</vt:lpstr>
      <vt:lpstr>Times New Roman</vt:lpstr>
      <vt:lpstr>Wingdings</vt:lpstr>
      <vt:lpstr>Courier New</vt:lpstr>
      <vt:lpstr>Tahoma</vt:lpstr>
      <vt:lpstr>cse143-13wi</vt:lpstr>
      <vt:lpstr>Building Java Programs </vt:lpstr>
      <vt:lpstr>Exercise</vt:lpstr>
      <vt:lpstr>Sets (11.2)</vt:lpstr>
      <vt:lpstr>Set methods</vt:lpstr>
      <vt:lpstr>Set implementation</vt:lpstr>
      <vt:lpstr>The "for each" loop (7.1)</vt:lpstr>
      <vt:lpstr>Exercise</vt:lpstr>
      <vt:lpstr>Maps (11.3)</vt:lpstr>
      <vt:lpstr>Maps (11.3)</vt:lpstr>
      <vt:lpstr>Maps and tallying</vt:lpstr>
      <vt:lpstr>Map implementation</vt:lpstr>
      <vt:lpstr>Map methods</vt:lpstr>
      <vt:lpstr>Using maps</vt:lpstr>
      <vt:lpstr>keySet and values</vt:lpstr>
      <vt:lpstr>PowerPoint Presentation</vt:lpstr>
      <vt:lpstr>Languages and grammars</vt:lpstr>
      <vt:lpstr>Backus-Naur (BNF)</vt:lpstr>
      <vt:lpstr>An example BNF grammar</vt:lpstr>
      <vt:lpstr>BNF grammar version 2</vt:lpstr>
      <vt:lpstr>BNF grammar version 3</vt:lpstr>
      <vt:lpstr>Grammars and recursion</vt:lpstr>
      <vt:lpstr>Grammar, final version</vt:lpstr>
      <vt:lpstr>Sentence generation</vt:lpstr>
      <vt:lpstr>Building Java Programs</vt:lpstr>
      <vt:lpstr>PowerPoint Presentation</vt:lpstr>
      <vt:lpstr>Collections class</vt:lpstr>
      <vt:lpstr>Sorting</vt:lpstr>
      <vt:lpstr>Sorting methods in Java</vt:lpstr>
      <vt:lpstr>Sorting algorithms</vt:lpstr>
      <vt:lpstr>Selection sort</vt:lpstr>
      <vt:lpstr>Selection sort example</vt:lpstr>
      <vt:lpstr>Selection sort code</vt:lpstr>
      <vt:lpstr>Selection sort runtime (Fig. 13.6)</vt:lpstr>
      <vt:lpstr>Bogo sort</vt:lpstr>
      <vt:lpstr>Bogo sort code</vt:lpstr>
      <vt:lpstr>Bogo sort code, cont'd.</vt:lpstr>
      <vt:lpstr>Similar algorithms</vt:lpstr>
      <vt:lpstr>Merge sort</vt:lpstr>
      <vt:lpstr>Merge sort example</vt:lpstr>
      <vt:lpstr>Merging sorted halves</vt:lpstr>
      <vt:lpstr>Merge sort</vt:lpstr>
      <vt:lpstr>Merge halves code</vt:lpstr>
      <vt:lpstr>Merge sort code</vt:lpstr>
      <vt:lpstr>Merge sort code 2</vt:lpstr>
      <vt:lpstr>Merge sort runtime</vt:lpstr>
      <vt:lpstr>Building Java Programs</vt:lpstr>
      <vt:lpstr> Exercise: fourAB</vt:lpstr>
      <vt:lpstr>Decision Tree</vt:lpstr>
      <vt:lpstr>Exercise: Dice rolls</vt:lpstr>
      <vt:lpstr>Examining the problem</vt:lpstr>
      <vt:lpstr>A decision tree</vt:lpstr>
      <vt:lpstr>Solving recursively</vt:lpstr>
      <vt:lpstr>Private helpers</vt:lpstr>
      <vt:lpstr>Exercise solution</vt:lpstr>
      <vt:lpstr>Backtracking</vt:lpstr>
      <vt:lpstr>Backtracking algorithms</vt:lpstr>
      <vt:lpstr>Backtracking strategies</vt:lpstr>
      <vt:lpstr>Exercise: Dice roll sum</vt:lpstr>
      <vt:lpstr>Consider all paths?</vt:lpstr>
      <vt:lpstr>Optimizations</vt:lpstr>
      <vt:lpstr>New decision tree</vt:lpstr>
      <vt:lpstr>Exercise: Combinations</vt:lpstr>
      <vt:lpstr>Initial attempt</vt:lpstr>
      <vt:lpstr>Exercise solution</vt:lpstr>
      <vt:lpstr>PowerPoint Presentation</vt:lpstr>
      <vt:lpstr>Exercise: Dice roll sum</vt:lpstr>
      <vt:lpstr>Consider all paths?</vt:lpstr>
      <vt:lpstr>Optimizations</vt:lpstr>
      <vt:lpstr>New decision tree</vt:lpstr>
      <vt:lpstr>The "8 Queens" problem</vt:lpstr>
      <vt:lpstr>Naive algorithm</vt:lpstr>
      <vt:lpstr>Better algorithm idea</vt:lpstr>
      <vt:lpstr>Recall: Backtracking</vt:lpstr>
      <vt:lpstr>Exercise</vt:lpstr>
      <vt:lpstr>Building Java Programs</vt:lpstr>
      <vt:lpstr>Hashing</vt:lpstr>
      <vt:lpstr>Efficiency of hashing</vt:lpstr>
      <vt:lpstr>Hash Functions</vt:lpstr>
      <vt:lpstr>Hashing objects</vt:lpstr>
      <vt:lpstr>Hash function for objects</vt:lpstr>
      <vt:lpstr>String's hashCode</vt:lpstr>
      <vt:lpstr>PowerPoint Presentation</vt:lpstr>
      <vt:lpstr>Implementing generics</vt:lpstr>
      <vt:lpstr>Collisions</vt:lpstr>
      <vt:lpstr>Probing</vt:lpstr>
      <vt:lpstr>Clustering</vt:lpstr>
      <vt:lpstr>Chaining</vt:lpstr>
      <vt:lpstr>Hash set code</vt:lpstr>
      <vt:lpstr>Hash set code 2</vt:lpstr>
      <vt:lpstr>Rehashing</vt:lpstr>
      <vt:lpstr>Rehashing code</vt:lpstr>
      <vt:lpstr>Other questions</vt:lpstr>
      <vt:lpstr>Implementing a hash map</vt:lpstr>
      <vt:lpstr>Building Java Programs</vt:lpstr>
      <vt:lpstr>Trees in computer science</vt:lpstr>
      <vt:lpstr>Trees</vt:lpstr>
      <vt:lpstr>Recursive data structure</vt:lpstr>
      <vt:lpstr>Terminology</vt:lpstr>
      <vt:lpstr>A tree node for integers</vt:lpstr>
      <vt:lpstr>IntTreeNode class</vt:lpstr>
      <vt:lpstr>IntTree class</vt:lpstr>
      <vt:lpstr>Print IntTree</vt:lpstr>
      <vt:lpstr>Traversals</vt:lpstr>
      <vt:lpstr>Traversals</vt:lpstr>
      <vt:lpstr>Traversals</vt:lpstr>
      <vt:lpstr>Exercise</vt:lpstr>
      <vt:lpstr>Traversal trick</vt:lpstr>
      <vt:lpstr>Exercise</vt:lpstr>
      <vt:lpstr>Exercise solution</vt:lpstr>
      <vt:lpstr>Template for tree methods</vt:lpstr>
      <vt:lpstr>Building Java Programs</vt:lpstr>
      <vt:lpstr>Binary search trees</vt:lpstr>
      <vt:lpstr>BST examples</vt:lpstr>
      <vt:lpstr>Searching a BST</vt:lpstr>
      <vt:lpstr>Exercise</vt:lpstr>
      <vt:lpstr>Exercise solution</vt:lpstr>
      <vt:lpstr>Adding to a BST</vt:lpstr>
      <vt:lpstr>Adding exercise</vt:lpstr>
      <vt:lpstr>Exercise</vt:lpstr>
      <vt:lpstr>An incorrect solution</vt:lpstr>
      <vt:lpstr>The x = change(x) pattern</vt:lpstr>
      <vt:lpstr>A tangent: Change a point</vt:lpstr>
      <vt:lpstr>Change point, version 2</vt:lpstr>
      <vt:lpstr>Changing references</vt:lpstr>
      <vt:lpstr>Change point, version 3</vt:lpstr>
      <vt:lpstr>Change point, version 4</vt:lpstr>
      <vt:lpstr>x = change(x);</vt:lpstr>
      <vt:lpstr>The problem</vt:lpstr>
      <vt:lpstr>Applying x = change(x)</vt:lpstr>
      <vt:lpstr>A correct solution</vt:lpstr>
    </vt:vector>
  </TitlesOfParts>
  <Company>University of Washington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Helene Martin</dc:creator>
  <cp:lastModifiedBy>Huy. Nguyễn Trọng (3)</cp:lastModifiedBy>
  <cp:revision>28</cp:revision>
  <cp:lastPrinted>2016-04-29T04:17:35Z</cp:lastPrinted>
  <dcterms:created xsi:type="dcterms:W3CDTF">2013-02-08T05:42:19Z</dcterms:created>
  <dcterms:modified xsi:type="dcterms:W3CDTF">2018-10-26T01:23:13Z</dcterms:modified>
</cp:coreProperties>
</file>